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  <p:sldMasterId id="2147483669" r:id="rId3"/>
    <p:sldMasterId id="2147483675" r:id="rId4"/>
    <p:sldMasterId id="2147483679" r:id="rId5"/>
  </p:sldMasterIdLst>
  <p:notesMasterIdLst>
    <p:notesMasterId r:id="rId50"/>
  </p:notesMasterIdLst>
  <p:sldIdLst>
    <p:sldId id="260" r:id="rId6"/>
    <p:sldId id="297" r:id="rId7"/>
    <p:sldId id="261" r:id="rId8"/>
    <p:sldId id="298" r:id="rId9"/>
    <p:sldId id="287" r:id="rId10"/>
    <p:sldId id="320" r:id="rId11"/>
    <p:sldId id="322" r:id="rId12"/>
    <p:sldId id="304" r:id="rId13"/>
    <p:sldId id="305" r:id="rId14"/>
    <p:sldId id="300" r:id="rId15"/>
    <p:sldId id="299" r:id="rId16"/>
    <p:sldId id="301" r:id="rId17"/>
    <p:sldId id="289" r:id="rId18"/>
    <p:sldId id="302" r:id="rId19"/>
    <p:sldId id="263" r:id="rId20"/>
    <p:sldId id="264" r:id="rId21"/>
    <p:sldId id="266" r:id="rId22"/>
    <p:sldId id="279" r:id="rId23"/>
    <p:sldId id="269" r:id="rId24"/>
    <p:sldId id="303" r:id="rId25"/>
    <p:sldId id="307" r:id="rId26"/>
    <p:sldId id="308" r:id="rId27"/>
    <p:sldId id="318" r:id="rId28"/>
    <p:sldId id="306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290" r:id="rId39"/>
    <p:sldId id="294" r:id="rId40"/>
    <p:sldId id="292" r:id="rId41"/>
    <p:sldId id="295" r:id="rId42"/>
    <p:sldId id="293" r:id="rId43"/>
    <p:sldId id="323" r:id="rId44"/>
    <p:sldId id="325" r:id="rId45"/>
    <p:sldId id="272" r:id="rId46"/>
    <p:sldId id="296" r:id="rId47"/>
    <p:sldId id="275" r:id="rId48"/>
    <p:sldId id="276" r:id="rId4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91F88-6A52-4179-BDC0-610181019D14}" type="datetimeFigureOut">
              <a:rPr lang="zh-TW" altLang="en-US" smtClean="0"/>
              <a:pPr/>
              <a:t>2020/11/20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AAEA0-7EDB-4621-89C3-9EECEC511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61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-------------------------------------------------------------------------------------------------------</a:t>
            </a:r>
          </a:p>
          <a:p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：</a:t>
            </a:r>
          </a:p>
          <a:p>
            <a:r>
              <a:rPr lang="zh-TW" altLang="en-US" dirty="0" smtClean="0"/>
              <a:t>那現在就由我來舉幾個系統基模的例子，第一個系統基模例子是熬夜應付課業壓力的</a:t>
            </a:r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系統基模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圖。大家在碩班的課程中，可能常常發生，哪怕是可能開學老師就已經出好的作業也可能拖到快到截止日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期時，才拼命的趕工吧</a:t>
            </a:r>
            <a:r>
              <a:rPr lang="en-US" altLang="zh-TW" dirty="0" smtClean="0"/>
              <a:t>!</a:t>
            </a:r>
            <a:r>
              <a:rPr lang="zh-TW" altLang="en-US" dirty="0" smtClean="0"/>
              <a:t>？所以常常會有考試或作業擠在一起壓得喘不過去的情況吧。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因此，當我們的課業壓力大時，我們就會用熬夜趕工的方式，熬夜當下會降低我們課業的壓力。</a:t>
            </a:r>
          </a:p>
          <a:p>
            <a:r>
              <a:rPr lang="zh-TW" altLang="en-US" dirty="0" smtClean="0"/>
              <a:t>因為是奇數個負號，所以是調節環路。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然後，課業壓力和平時努力是同向變動的。然後當我們的課業壓力愈增加時，經過時間滯延的影響，我們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愈需要在平常的時候就認真讀書。</a:t>
            </a:r>
          </a:p>
          <a:p>
            <a:r>
              <a:rPr lang="zh-TW" altLang="en-US" dirty="0" smtClean="0"/>
              <a:t>平時努力和課業壓力是反向變動的。當我們平常就按時的規劃作業進度，複習課業，就不會有考試前或交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作業前熬夜的問題了，課業壓力也就自然就能減少了。 </a:t>
            </a:r>
          </a:p>
          <a:p>
            <a:r>
              <a:rPr lang="zh-TW" altLang="en-US" dirty="0" smtClean="0"/>
              <a:t>因為是奇數個負號，所以是調節環路。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而且熬夜也會降低我們的身體健康，而當身體不健康的時候，也可能會降低我們平時努力的效果。</a:t>
            </a:r>
          </a:p>
          <a:p>
            <a:r>
              <a:rPr lang="zh-TW" altLang="en-US" dirty="0" smtClean="0"/>
              <a:t>而這個紅色的環路因為是偶數個負號，所以是增強環路。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在</a:t>
            </a:r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系統基模圖中，上面的調節環路是表象解，而下面的環路是根本解。意思就是說熬夜並不能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徹底的解決問題。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C02E0-6DA6-47E9-98B7-B89F6ADCF3E6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389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69F5D-D8EE-4546-99A9-28D43859301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3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36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82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9507-C192-4B87-B763-0841CC3F955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87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B4A3-C09A-443C-86B2-1BDAB24A0D83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20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10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698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9507-C192-4B87-B763-0841CC3F95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0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83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76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6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871D2-4360-4D8B-820C-975851A7B8F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8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3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1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3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5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64474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8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581525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6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904326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6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89828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s://insightmaker.com/insight/55297/Clone-of" TargetMode="Externa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DFBCF-A324-42A5-AAD0-5793A10866B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  <a:endParaRPr lang="zh-TW" altLang="en-US" smtClean="0">
              <a:solidFill>
                <a:srgbClr val="FFFF00"/>
              </a:solidFill>
            </a:endParaRPr>
          </a:p>
        </p:txBody>
      </p:sp>
      <p:sp>
        <p:nvSpPr>
          <p:cNvPr id="539652" name="Rectangle 3"/>
          <p:cNvSpPr>
            <a:spLocks noChangeArrowheads="1"/>
          </p:cNvSpPr>
          <p:nvPr/>
        </p:nvSpPr>
        <p:spPr bwMode="auto">
          <a:xfrm>
            <a:off x="762000" y="1295400"/>
            <a:ext cx="7239000" cy="4848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39653" name="Rectangle 4"/>
          <p:cNvSpPr>
            <a:spLocks noChangeArrowheads="1"/>
          </p:cNvSpPr>
          <p:nvPr/>
        </p:nvSpPr>
        <p:spPr bwMode="auto">
          <a:xfrm>
            <a:off x="3038475" y="1323975"/>
            <a:ext cx="3467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MJ</a:t>
            </a:r>
            <a:r>
              <a:rPr lang="zh-TW" altLang="en-US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公司降低成本方案如何有效？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5" name="Rectangle 5"/>
          <p:cNvSpPr>
            <a:spLocks noChangeArrowheads="1"/>
          </p:cNvSpPr>
          <p:nvPr/>
        </p:nvSpPr>
        <p:spPr bwMode="auto">
          <a:xfrm>
            <a:off x="2817813" y="2479675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競爭激烈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6" name="Rectangle 6"/>
          <p:cNvSpPr>
            <a:spLocks noChangeArrowheads="1"/>
          </p:cNvSpPr>
          <p:nvPr/>
        </p:nvSpPr>
        <p:spPr bwMode="auto">
          <a:xfrm>
            <a:off x="3956050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降低成本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7" name="Rectangle 7"/>
          <p:cNvSpPr>
            <a:spLocks noChangeArrowheads="1"/>
          </p:cNvSpPr>
          <p:nvPr/>
        </p:nvSpPr>
        <p:spPr bwMode="auto">
          <a:xfrm>
            <a:off x="2803525" y="4881563"/>
            <a:ext cx="7588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競爭力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8" name="Rectangle 8"/>
          <p:cNvSpPr>
            <a:spLocks noChangeArrowheads="1"/>
          </p:cNvSpPr>
          <p:nvPr/>
        </p:nvSpPr>
        <p:spPr bwMode="auto">
          <a:xfrm>
            <a:off x="1552575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贏得訂單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52788" y="2738438"/>
            <a:ext cx="1462087" cy="1047750"/>
            <a:chOff x="2049" y="1725"/>
            <a:chExt cx="921" cy="660"/>
          </a:xfrm>
        </p:grpSpPr>
        <p:sp>
          <p:nvSpPr>
            <p:cNvPr id="539687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8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9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365500" y="4010025"/>
            <a:ext cx="1036638" cy="1349375"/>
            <a:chOff x="2120" y="2526"/>
            <a:chExt cx="653" cy="850"/>
          </a:xfrm>
        </p:grpSpPr>
        <p:sp>
          <p:nvSpPr>
            <p:cNvPr id="539684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5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6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95438" y="4094163"/>
            <a:ext cx="1236662" cy="1109662"/>
            <a:chOff x="1005" y="2579"/>
            <a:chExt cx="779" cy="699"/>
          </a:xfrm>
        </p:grpSpPr>
        <p:sp>
          <p:nvSpPr>
            <p:cNvPr id="539681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2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3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46275" y="2338388"/>
            <a:ext cx="1025525" cy="1449387"/>
            <a:chOff x="1226" y="1473"/>
            <a:chExt cx="646" cy="913"/>
          </a:xfrm>
        </p:grpSpPr>
        <p:sp>
          <p:nvSpPr>
            <p:cNvPr id="539678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9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0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pic>
        <p:nvPicPr>
          <p:cNvPr id="1233945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7663" y="367347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946" name="Rectangle 26"/>
          <p:cNvSpPr>
            <a:spLocks noChangeArrowheads="1"/>
          </p:cNvSpPr>
          <p:nvPr/>
        </p:nvSpPr>
        <p:spPr bwMode="auto">
          <a:xfrm>
            <a:off x="4995863" y="5035550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員工參與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419600" y="3786188"/>
            <a:ext cx="1433513" cy="1238250"/>
            <a:chOff x="2784" y="2385"/>
            <a:chExt cx="903" cy="780"/>
          </a:xfrm>
        </p:grpSpPr>
        <p:sp>
          <p:nvSpPr>
            <p:cNvPr id="539675" name="Arc 28"/>
            <p:cNvSpPr>
              <a:spLocks/>
            </p:cNvSpPr>
            <p:nvPr/>
          </p:nvSpPr>
          <p:spPr bwMode="auto">
            <a:xfrm>
              <a:off x="2819" y="2385"/>
              <a:ext cx="868" cy="780"/>
            </a:xfrm>
            <a:custGeom>
              <a:avLst/>
              <a:gdLst>
                <a:gd name="T0" fmla="*/ 0 w 20348"/>
                <a:gd name="T1" fmla="*/ 0 h 18312"/>
                <a:gd name="T2" fmla="*/ 0 w 20348"/>
                <a:gd name="T3" fmla="*/ 0 h 18312"/>
                <a:gd name="T4" fmla="*/ 0 w 20348"/>
                <a:gd name="T5" fmla="*/ 0 h 18312"/>
                <a:gd name="T6" fmla="*/ 0 60000 65536"/>
                <a:gd name="T7" fmla="*/ 0 60000 65536"/>
                <a:gd name="T8" fmla="*/ 0 60000 65536"/>
                <a:gd name="T9" fmla="*/ 0 w 20348"/>
                <a:gd name="T10" fmla="*/ 0 h 18312"/>
                <a:gd name="T11" fmla="*/ 20348 w 20348"/>
                <a:gd name="T12" fmla="*/ 18312 h 18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348" h="18312" fill="none" extrusionOk="0">
                  <a:moveTo>
                    <a:pt x="8892" y="18311"/>
                  </a:moveTo>
                  <a:cubicBezTo>
                    <a:pt x="4766" y="15730"/>
                    <a:pt x="1633" y="11832"/>
                    <a:pt x="0" y="7247"/>
                  </a:cubicBezTo>
                </a:path>
                <a:path w="20348" h="18312" stroke="0" extrusionOk="0">
                  <a:moveTo>
                    <a:pt x="8892" y="18311"/>
                  </a:moveTo>
                  <a:cubicBezTo>
                    <a:pt x="4766" y="15730"/>
                    <a:pt x="1633" y="11832"/>
                    <a:pt x="0" y="7247"/>
                  </a:cubicBezTo>
                  <a:lnTo>
                    <a:pt x="20348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6" name="Freeform 29"/>
            <p:cNvSpPr>
              <a:spLocks/>
            </p:cNvSpPr>
            <p:nvPr/>
          </p:nvSpPr>
          <p:spPr bwMode="auto">
            <a:xfrm>
              <a:off x="2784" y="2579"/>
              <a:ext cx="71" cy="124"/>
            </a:xfrm>
            <a:custGeom>
              <a:avLst/>
              <a:gdLst>
                <a:gd name="T0" fmla="*/ 9 w 71"/>
                <a:gd name="T1" fmla="*/ 0 h 124"/>
                <a:gd name="T2" fmla="*/ 0 w 71"/>
                <a:gd name="T3" fmla="*/ 124 h 124"/>
                <a:gd name="T4" fmla="*/ 71 w 71"/>
                <a:gd name="T5" fmla="*/ 106 h 124"/>
                <a:gd name="T6" fmla="*/ 9 w 71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9" y="0"/>
                  </a:moveTo>
                  <a:lnTo>
                    <a:pt x="0" y="124"/>
                  </a:lnTo>
                  <a:lnTo>
                    <a:pt x="71" y="10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7" name="Rectangle 30"/>
            <p:cNvSpPr>
              <a:spLocks noChangeArrowheads="1"/>
            </p:cNvSpPr>
            <p:nvPr/>
          </p:nvSpPr>
          <p:spPr bwMode="auto">
            <a:xfrm>
              <a:off x="2899" y="2588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1233951" name="Rectangle 31"/>
          <p:cNvSpPr>
            <a:spLocks noChangeArrowheads="1"/>
          </p:cNvSpPr>
          <p:nvPr/>
        </p:nvSpPr>
        <p:spPr bwMode="auto">
          <a:xfrm>
            <a:off x="5670550" y="28717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工作壓力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498975" y="2801938"/>
            <a:ext cx="1565275" cy="2149475"/>
            <a:chOff x="2834" y="1765"/>
            <a:chExt cx="986" cy="1354"/>
          </a:xfrm>
        </p:grpSpPr>
        <p:sp>
          <p:nvSpPr>
            <p:cNvPr id="539672" name="Arc 33"/>
            <p:cNvSpPr>
              <a:spLocks/>
            </p:cNvSpPr>
            <p:nvPr/>
          </p:nvSpPr>
          <p:spPr bwMode="auto">
            <a:xfrm>
              <a:off x="2834" y="1967"/>
              <a:ext cx="986" cy="1152"/>
            </a:xfrm>
            <a:custGeom>
              <a:avLst/>
              <a:gdLst>
                <a:gd name="T0" fmla="*/ 0 w 17305"/>
                <a:gd name="T1" fmla="*/ 0 h 20229"/>
                <a:gd name="T2" fmla="*/ 0 w 17305"/>
                <a:gd name="T3" fmla="*/ 0 h 20229"/>
                <a:gd name="T4" fmla="*/ 0 w 17305"/>
                <a:gd name="T5" fmla="*/ 0 h 20229"/>
                <a:gd name="T6" fmla="*/ 0 60000 65536"/>
                <a:gd name="T7" fmla="*/ 0 60000 65536"/>
                <a:gd name="T8" fmla="*/ 0 60000 65536"/>
                <a:gd name="T9" fmla="*/ 0 w 17305"/>
                <a:gd name="T10" fmla="*/ 0 h 20229"/>
                <a:gd name="T11" fmla="*/ 17305 w 17305"/>
                <a:gd name="T12" fmla="*/ 20229 h 202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05" h="20229" fill="none" extrusionOk="0">
                  <a:moveTo>
                    <a:pt x="0" y="7302"/>
                  </a:moveTo>
                  <a:cubicBezTo>
                    <a:pt x="2477" y="3985"/>
                    <a:pt x="5855" y="1450"/>
                    <a:pt x="9732" y="-1"/>
                  </a:cubicBezTo>
                </a:path>
                <a:path w="17305" h="20229" stroke="0" extrusionOk="0">
                  <a:moveTo>
                    <a:pt x="0" y="7302"/>
                  </a:moveTo>
                  <a:cubicBezTo>
                    <a:pt x="2477" y="3985"/>
                    <a:pt x="5855" y="1450"/>
                    <a:pt x="9732" y="-1"/>
                  </a:cubicBezTo>
                  <a:lnTo>
                    <a:pt x="17305" y="2022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3" name="Freeform 34"/>
            <p:cNvSpPr>
              <a:spLocks/>
            </p:cNvSpPr>
            <p:nvPr/>
          </p:nvSpPr>
          <p:spPr bwMode="auto">
            <a:xfrm>
              <a:off x="3377" y="1924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4" name="Rectangle 35"/>
            <p:cNvSpPr>
              <a:spLocks noChangeArrowheads="1"/>
            </p:cNvSpPr>
            <p:nvPr/>
          </p:nvSpPr>
          <p:spPr bwMode="auto">
            <a:xfrm>
              <a:off x="3324" y="1765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5853113" y="3167063"/>
            <a:ext cx="1138237" cy="2432050"/>
            <a:chOff x="3687" y="1995"/>
            <a:chExt cx="717" cy="1532"/>
          </a:xfrm>
        </p:grpSpPr>
        <p:sp>
          <p:nvSpPr>
            <p:cNvPr id="539669" name="Arc 37"/>
            <p:cNvSpPr>
              <a:spLocks/>
            </p:cNvSpPr>
            <p:nvPr/>
          </p:nvSpPr>
          <p:spPr bwMode="auto">
            <a:xfrm>
              <a:off x="3687" y="1995"/>
              <a:ext cx="717" cy="1301"/>
            </a:xfrm>
            <a:custGeom>
              <a:avLst/>
              <a:gdLst>
                <a:gd name="T0" fmla="*/ 0 w 21600"/>
                <a:gd name="T1" fmla="*/ 0 h 39190"/>
                <a:gd name="T2" fmla="*/ 0 w 21600"/>
                <a:gd name="T3" fmla="*/ 0 h 39190"/>
                <a:gd name="T4" fmla="*/ 0 w 21600"/>
                <a:gd name="T5" fmla="*/ 0 h 3919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9190"/>
                <a:gd name="T11" fmla="*/ 21600 w 21600"/>
                <a:gd name="T12" fmla="*/ 39190 h 391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9190" fill="none" extrusionOk="0">
                  <a:moveTo>
                    <a:pt x="11722" y="0"/>
                  </a:moveTo>
                  <a:cubicBezTo>
                    <a:pt x="17880" y="3979"/>
                    <a:pt x="21600" y="10810"/>
                    <a:pt x="21600" y="18142"/>
                  </a:cubicBezTo>
                  <a:cubicBezTo>
                    <a:pt x="21600" y="28202"/>
                    <a:pt x="14653" y="36931"/>
                    <a:pt x="4850" y="39190"/>
                  </a:cubicBezTo>
                </a:path>
                <a:path w="21600" h="39190" stroke="0" extrusionOk="0">
                  <a:moveTo>
                    <a:pt x="11722" y="0"/>
                  </a:moveTo>
                  <a:cubicBezTo>
                    <a:pt x="17880" y="3979"/>
                    <a:pt x="21600" y="10810"/>
                    <a:pt x="21600" y="18142"/>
                  </a:cubicBezTo>
                  <a:cubicBezTo>
                    <a:pt x="21600" y="28202"/>
                    <a:pt x="14653" y="36931"/>
                    <a:pt x="4850" y="39190"/>
                  </a:cubicBezTo>
                  <a:lnTo>
                    <a:pt x="0" y="18142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0" name="Freeform 38"/>
            <p:cNvSpPr>
              <a:spLocks/>
            </p:cNvSpPr>
            <p:nvPr/>
          </p:nvSpPr>
          <p:spPr bwMode="auto">
            <a:xfrm>
              <a:off x="3731" y="3252"/>
              <a:ext cx="124" cy="71"/>
            </a:xfrm>
            <a:custGeom>
              <a:avLst/>
              <a:gdLst>
                <a:gd name="T0" fmla="*/ 0 w 124"/>
                <a:gd name="T1" fmla="*/ 53 h 71"/>
                <a:gd name="T2" fmla="*/ 124 w 124"/>
                <a:gd name="T3" fmla="*/ 71 h 71"/>
                <a:gd name="T4" fmla="*/ 115 w 124"/>
                <a:gd name="T5" fmla="*/ 0 h 71"/>
                <a:gd name="T6" fmla="*/ 0 w 124"/>
                <a:gd name="T7" fmla="*/ 53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53"/>
                  </a:moveTo>
                  <a:lnTo>
                    <a:pt x="124" y="71"/>
                  </a:lnTo>
                  <a:lnTo>
                    <a:pt x="115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1" name="Rectangle 39"/>
            <p:cNvSpPr>
              <a:spLocks noChangeArrowheads="1"/>
            </p:cNvSpPr>
            <p:nvPr/>
          </p:nvSpPr>
          <p:spPr bwMode="auto">
            <a:xfrm>
              <a:off x="3829" y="3323"/>
              <a:ext cx="106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pic>
        <p:nvPicPr>
          <p:cNvPr id="1233960" name="Picture 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5125" y="3786188"/>
            <a:ext cx="4508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25" grpId="0" autoUpdateAnimBg="0"/>
      <p:bldP spid="1233926" grpId="0" autoUpdateAnimBg="0"/>
      <p:bldP spid="1233927" grpId="0" autoUpdateAnimBg="0"/>
      <p:bldP spid="1233928" grpId="0" autoUpdateAnimBg="0"/>
      <p:bldP spid="1233946" grpId="0" autoUpdateAnimBg="0"/>
      <p:bldP spid="123395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多益</a:t>
            </a:r>
            <a:r>
              <a:rPr lang="zh-TW" altLang="en-US" dirty="0" smtClean="0"/>
              <a:t>成績遇到上限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1539875"/>
            <a:ext cx="6057900" cy="34956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2014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</a:t>
            </a:r>
            <a:r>
              <a:rPr lang="zh-TW" altLang="en-US" dirty="0" smtClean="0"/>
              <a:t>益成績如何超越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1340768"/>
            <a:ext cx="6753225" cy="45339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65127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多益成績如何超越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340768"/>
            <a:ext cx="7962900" cy="4400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1058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學業成績總是遇到上限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171" y="980728"/>
            <a:ext cx="7334561" cy="50405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50946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4784511" y="964336"/>
            <a:ext cx="3901311" cy="202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1704" y="908720"/>
            <a:ext cx="3901311" cy="202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7571" y="39804"/>
            <a:ext cx="8229600" cy="792088"/>
          </a:xfrm>
        </p:spPr>
        <p:txBody>
          <a:bodyPr/>
          <a:lstStyle/>
          <a:p>
            <a:r>
              <a:rPr lang="zh-TW" altLang="en-US" sz="2800" dirty="0" smtClean="0"/>
              <a:t>浣熊師父的心智模式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以系統思考圖表示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151704" y="2993412"/>
            <a:ext cx="8568952" cy="2958282"/>
            <a:chOff x="107504" y="2397872"/>
            <a:chExt cx="8856984" cy="2721902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7872"/>
              <a:ext cx="4032448" cy="272190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2445610"/>
              <a:ext cx="4104456" cy="262642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4" name="向右箭號 3"/>
            <p:cNvSpPr/>
            <p:nvPr/>
          </p:nvSpPr>
          <p:spPr>
            <a:xfrm>
              <a:off x="4283968" y="3537316"/>
              <a:ext cx="504056" cy="462265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11" name="Picture 3" descr="D:\李國光\教材\電影\功夫熊貓\snapshot201305121940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043" y="965079"/>
            <a:ext cx="2173119" cy="191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李國光\教材\電影\功夫熊貓\snapshot2013051219445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062" y="1021439"/>
            <a:ext cx="2085306" cy="19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509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90BE-E314-446E-BBEC-C631A9EECCF6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542723" name="Rectangle 2"/>
          <p:cNvSpPr>
            <a:spLocks noChangeArrowheads="1"/>
          </p:cNvSpPr>
          <p:nvPr/>
        </p:nvSpPr>
        <p:spPr bwMode="auto">
          <a:xfrm>
            <a:off x="1258888" y="1773238"/>
            <a:ext cx="6481762" cy="3743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724" name="AutoShape 3"/>
          <p:cNvSpPr>
            <a:spLocks noChangeAspect="1" noChangeArrowheads="1" noTextEdit="1"/>
          </p:cNvSpPr>
          <p:nvPr/>
        </p:nvSpPr>
        <p:spPr bwMode="auto">
          <a:xfrm>
            <a:off x="1393825" y="1333500"/>
            <a:ext cx="63563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8676" name="Rectangle 4"/>
          <p:cNvSpPr>
            <a:spLocks noChangeArrowheads="1"/>
          </p:cNvSpPr>
          <p:nvPr/>
        </p:nvSpPr>
        <p:spPr bwMode="auto">
          <a:xfrm>
            <a:off x="4240213" y="3436938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化</a:t>
            </a:r>
            <a:endParaRPr lang="zh-TW" altLang="en-US" sz="1600" b="1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32188" y="2300288"/>
            <a:ext cx="1079500" cy="1125537"/>
            <a:chOff x="2225" y="1449"/>
            <a:chExt cx="680" cy="709"/>
          </a:xfrm>
        </p:grpSpPr>
        <p:sp>
          <p:nvSpPr>
            <p:cNvPr id="542765" name="Arc 6"/>
            <p:cNvSpPr>
              <a:spLocks/>
            </p:cNvSpPr>
            <p:nvPr/>
          </p:nvSpPr>
          <p:spPr bwMode="auto">
            <a:xfrm>
              <a:off x="2225" y="1449"/>
              <a:ext cx="659" cy="645"/>
            </a:xfrm>
            <a:custGeom>
              <a:avLst/>
              <a:gdLst>
                <a:gd name="T0" fmla="*/ 0 w 21569"/>
                <a:gd name="T1" fmla="*/ 0 h 21149"/>
                <a:gd name="T2" fmla="*/ 0 w 21569"/>
                <a:gd name="T3" fmla="*/ 0 h 21149"/>
                <a:gd name="T4" fmla="*/ 0 w 21569"/>
                <a:gd name="T5" fmla="*/ 0 h 21149"/>
                <a:gd name="T6" fmla="*/ 0 60000 65536"/>
                <a:gd name="T7" fmla="*/ 0 60000 65536"/>
                <a:gd name="T8" fmla="*/ 0 60000 65536"/>
                <a:gd name="T9" fmla="*/ 0 w 21569"/>
                <a:gd name="T10" fmla="*/ 0 h 21149"/>
                <a:gd name="T11" fmla="*/ 21569 w 21569"/>
                <a:gd name="T12" fmla="*/ 21149 h 211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69" h="21149" fill="none" extrusionOk="0">
                  <a:moveTo>
                    <a:pt x="4390" y="-1"/>
                  </a:moveTo>
                  <a:cubicBezTo>
                    <a:pt x="13989" y="1992"/>
                    <a:pt x="21042" y="10199"/>
                    <a:pt x="21568" y="19989"/>
                  </a:cubicBezTo>
                </a:path>
                <a:path w="21569" h="21149" stroke="0" extrusionOk="0">
                  <a:moveTo>
                    <a:pt x="4390" y="-1"/>
                  </a:moveTo>
                  <a:cubicBezTo>
                    <a:pt x="13989" y="1992"/>
                    <a:pt x="21042" y="10199"/>
                    <a:pt x="21568" y="19989"/>
                  </a:cubicBezTo>
                  <a:lnTo>
                    <a:pt x="0" y="21149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66" name="Freeform 7"/>
            <p:cNvSpPr>
              <a:spLocks/>
            </p:cNvSpPr>
            <p:nvPr/>
          </p:nvSpPr>
          <p:spPr bwMode="auto">
            <a:xfrm>
              <a:off x="2848" y="2052"/>
              <a:ext cx="57" cy="106"/>
            </a:xfrm>
            <a:custGeom>
              <a:avLst/>
              <a:gdLst>
                <a:gd name="T0" fmla="*/ 28 w 57"/>
                <a:gd name="T1" fmla="*/ 106 h 106"/>
                <a:gd name="T2" fmla="*/ 57 w 57"/>
                <a:gd name="T3" fmla="*/ 7 h 106"/>
                <a:gd name="T4" fmla="*/ 0 w 57"/>
                <a:gd name="T5" fmla="*/ 0 h 106"/>
                <a:gd name="T6" fmla="*/ 28 w 57"/>
                <a:gd name="T7" fmla="*/ 106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106"/>
                <a:gd name="T14" fmla="*/ 57 w 57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106">
                  <a:moveTo>
                    <a:pt x="28" y="106"/>
                  </a:moveTo>
                  <a:lnTo>
                    <a:pt x="57" y="7"/>
                  </a:lnTo>
                  <a:lnTo>
                    <a:pt x="0" y="0"/>
                  </a:lnTo>
                  <a:lnTo>
                    <a:pt x="28" y="106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67" name="Rectangle 8"/>
            <p:cNvSpPr>
              <a:spLocks noChangeArrowheads="1"/>
            </p:cNvSpPr>
            <p:nvPr/>
          </p:nvSpPr>
          <p:spPr bwMode="auto">
            <a:xfrm>
              <a:off x="2756" y="2002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6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+</a:t>
              </a:r>
              <a:endParaRPr lang="en-US" altLang="zh-TW" sz="1600" b="1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979738" y="3324225"/>
            <a:ext cx="1555750" cy="1695450"/>
            <a:chOff x="1877" y="2094"/>
            <a:chExt cx="980" cy="1068"/>
          </a:xfrm>
        </p:grpSpPr>
        <p:sp>
          <p:nvSpPr>
            <p:cNvPr id="542760" name="Rectangle 10"/>
            <p:cNvSpPr>
              <a:spLocks noChangeArrowheads="1"/>
            </p:cNvSpPr>
            <p:nvPr/>
          </p:nvSpPr>
          <p:spPr bwMode="auto">
            <a:xfrm>
              <a:off x="1884" y="3008"/>
              <a:ext cx="7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客戶服務流程</a:t>
              </a:r>
              <a:endParaRPr lang="zh-TW" altLang="en-US" sz="1600" b="1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877" y="2094"/>
              <a:ext cx="980" cy="1040"/>
              <a:chOff x="1877" y="2094"/>
              <a:chExt cx="980" cy="1040"/>
            </a:xfrm>
          </p:grpSpPr>
          <p:sp>
            <p:nvSpPr>
              <p:cNvPr id="542762" name="Arc 12"/>
              <p:cNvSpPr>
                <a:spLocks/>
              </p:cNvSpPr>
              <p:nvPr/>
            </p:nvSpPr>
            <p:spPr bwMode="auto">
              <a:xfrm>
                <a:off x="1877" y="2094"/>
                <a:ext cx="980" cy="862"/>
              </a:xfrm>
              <a:custGeom>
                <a:avLst/>
                <a:gdLst>
                  <a:gd name="T0" fmla="*/ 0 w 21195"/>
                  <a:gd name="T1" fmla="*/ 0 h 18634"/>
                  <a:gd name="T2" fmla="*/ 0 w 21195"/>
                  <a:gd name="T3" fmla="*/ 0 h 18634"/>
                  <a:gd name="T4" fmla="*/ 0 w 21195"/>
                  <a:gd name="T5" fmla="*/ 0 h 18634"/>
                  <a:gd name="T6" fmla="*/ 0 60000 65536"/>
                  <a:gd name="T7" fmla="*/ 0 60000 65536"/>
                  <a:gd name="T8" fmla="*/ 0 60000 65536"/>
                  <a:gd name="T9" fmla="*/ 0 w 21195"/>
                  <a:gd name="T10" fmla="*/ 0 h 18634"/>
                  <a:gd name="T11" fmla="*/ 21195 w 21195"/>
                  <a:gd name="T12" fmla="*/ 18634 h 1863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95" h="18634" fill="none" extrusionOk="0">
                    <a:moveTo>
                      <a:pt x="21195" y="4161"/>
                    </a:moveTo>
                    <a:cubicBezTo>
                      <a:pt x="20003" y="10234"/>
                      <a:pt x="16263" y="15503"/>
                      <a:pt x="10924" y="18634"/>
                    </a:cubicBezTo>
                  </a:path>
                  <a:path w="21195" h="18634" stroke="0" extrusionOk="0">
                    <a:moveTo>
                      <a:pt x="21195" y="4161"/>
                    </a:moveTo>
                    <a:cubicBezTo>
                      <a:pt x="20003" y="10234"/>
                      <a:pt x="16263" y="15503"/>
                      <a:pt x="10924" y="18634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63" name="Freeform 13"/>
              <p:cNvSpPr>
                <a:spLocks/>
              </p:cNvSpPr>
              <p:nvPr/>
            </p:nvSpPr>
            <p:spPr bwMode="auto">
              <a:xfrm>
                <a:off x="2295" y="2930"/>
                <a:ext cx="100" cy="71"/>
              </a:xfrm>
              <a:custGeom>
                <a:avLst/>
                <a:gdLst>
                  <a:gd name="T0" fmla="*/ 0 w 100"/>
                  <a:gd name="T1" fmla="*/ 71 h 71"/>
                  <a:gd name="T2" fmla="*/ 100 w 100"/>
                  <a:gd name="T3" fmla="*/ 50 h 71"/>
                  <a:gd name="T4" fmla="*/ 71 w 100"/>
                  <a:gd name="T5" fmla="*/ 0 h 71"/>
                  <a:gd name="T6" fmla="*/ 0 w 100"/>
                  <a:gd name="T7" fmla="*/ 71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71"/>
                  <a:gd name="T14" fmla="*/ 100 w 100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71">
                    <a:moveTo>
                      <a:pt x="0" y="71"/>
                    </a:moveTo>
                    <a:lnTo>
                      <a:pt x="100" y="50"/>
                    </a:lnTo>
                    <a:lnTo>
                      <a:pt x="71" y="0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64" name="Rectangle 14"/>
              <p:cNvSpPr>
                <a:spLocks noChangeArrowheads="1"/>
              </p:cNvSpPr>
              <p:nvPr/>
            </p:nvSpPr>
            <p:spPr bwMode="auto">
              <a:xfrm>
                <a:off x="2395" y="298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663700" y="3549650"/>
            <a:ext cx="1598613" cy="1274763"/>
            <a:chOff x="1048" y="2236"/>
            <a:chExt cx="1007" cy="803"/>
          </a:xfrm>
        </p:grpSpPr>
        <p:sp>
          <p:nvSpPr>
            <p:cNvPr id="542755" name="Rectangle 16"/>
            <p:cNvSpPr>
              <a:spLocks noChangeArrowheads="1"/>
            </p:cNvSpPr>
            <p:nvPr/>
          </p:nvSpPr>
          <p:spPr bwMode="auto">
            <a:xfrm>
              <a:off x="1048" y="223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客戶滿意</a:t>
              </a:r>
              <a:endParaRPr lang="zh-TW" altLang="en-US" sz="1600" b="1"/>
            </a:p>
          </p:txBody>
        </p: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261" y="2356"/>
              <a:ext cx="794" cy="683"/>
              <a:chOff x="1261" y="2356"/>
              <a:chExt cx="794" cy="683"/>
            </a:xfrm>
          </p:grpSpPr>
          <p:sp>
            <p:nvSpPr>
              <p:cNvPr id="542757" name="Arc 18"/>
              <p:cNvSpPr>
                <a:spLocks/>
              </p:cNvSpPr>
              <p:nvPr/>
            </p:nvSpPr>
            <p:spPr bwMode="auto">
              <a:xfrm>
                <a:off x="1384" y="2392"/>
                <a:ext cx="671" cy="647"/>
              </a:xfrm>
              <a:custGeom>
                <a:avLst/>
                <a:gdLst>
                  <a:gd name="T0" fmla="*/ 0 w 21523"/>
                  <a:gd name="T1" fmla="*/ 0 h 20764"/>
                  <a:gd name="T2" fmla="*/ 0 w 21523"/>
                  <a:gd name="T3" fmla="*/ 0 h 20764"/>
                  <a:gd name="T4" fmla="*/ 0 w 21523"/>
                  <a:gd name="T5" fmla="*/ 0 h 20764"/>
                  <a:gd name="T6" fmla="*/ 0 60000 65536"/>
                  <a:gd name="T7" fmla="*/ 0 60000 65536"/>
                  <a:gd name="T8" fmla="*/ 0 60000 65536"/>
                  <a:gd name="T9" fmla="*/ 0 w 21523"/>
                  <a:gd name="T10" fmla="*/ 0 h 20764"/>
                  <a:gd name="T11" fmla="*/ 21523 w 21523"/>
                  <a:gd name="T12" fmla="*/ 20764 h 207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23" h="20764" fill="none" extrusionOk="0">
                    <a:moveTo>
                      <a:pt x="15571" y="20764"/>
                    </a:moveTo>
                    <a:cubicBezTo>
                      <a:pt x="6953" y="18293"/>
                      <a:pt x="756" y="10755"/>
                      <a:pt x="-1" y="1822"/>
                    </a:cubicBezTo>
                  </a:path>
                  <a:path w="21523" h="20764" stroke="0" extrusionOk="0">
                    <a:moveTo>
                      <a:pt x="15571" y="20764"/>
                    </a:moveTo>
                    <a:cubicBezTo>
                      <a:pt x="6953" y="18293"/>
                      <a:pt x="756" y="10755"/>
                      <a:pt x="-1" y="1822"/>
                    </a:cubicBezTo>
                    <a:lnTo>
                      <a:pt x="21523" y="0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8" name="Freeform 19"/>
              <p:cNvSpPr>
                <a:spLocks/>
              </p:cNvSpPr>
              <p:nvPr/>
            </p:nvSpPr>
            <p:spPr bwMode="auto">
              <a:xfrm>
                <a:off x="1353" y="2356"/>
                <a:ext cx="57" cy="100"/>
              </a:xfrm>
              <a:custGeom>
                <a:avLst/>
                <a:gdLst>
                  <a:gd name="T0" fmla="*/ 35 w 57"/>
                  <a:gd name="T1" fmla="*/ 0 h 100"/>
                  <a:gd name="T2" fmla="*/ 0 w 57"/>
                  <a:gd name="T3" fmla="*/ 93 h 100"/>
                  <a:gd name="T4" fmla="*/ 57 w 57"/>
                  <a:gd name="T5" fmla="*/ 100 h 100"/>
                  <a:gd name="T6" fmla="*/ 35 w 57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100"/>
                  <a:gd name="T14" fmla="*/ 57 w 57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100">
                    <a:moveTo>
                      <a:pt x="35" y="0"/>
                    </a:moveTo>
                    <a:lnTo>
                      <a:pt x="0" y="93"/>
                    </a:lnTo>
                    <a:lnTo>
                      <a:pt x="57" y="10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9" name="Rectangle 20"/>
              <p:cNvSpPr>
                <a:spLocks noChangeArrowheads="1"/>
              </p:cNvSpPr>
              <p:nvPr/>
            </p:nvSpPr>
            <p:spPr bwMode="auto">
              <a:xfrm>
                <a:off x="1261" y="2392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159000" y="2200275"/>
            <a:ext cx="1655763" cy="1338263"/>
            <a:chOff x="1360" y="1386"/>
            <a:chExt cx="1043" cy="843"/>
          </a:xfrm>
        </p:grpSpPr>
        <p:sp>
          <p:nvSpPr>
            <p:cNvPr id="542750" name="Rectangle 22"/>
            <p:cNvSpPr>
              <a:spLocks noChangeArrowheads="1"/>
            </p:cNvSpPr>
            <p:nvPr/>
          </p:nvSpPr>
          <p:spPr bwMode="auto">
            <a:xfrm>
              <a:off x="1891" y="138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經營績效</a:t>
              </a:r>
              <a:endParaRPr lang="zh-TW" altLang="en-US" sz="1600" b="1"/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360" y="1456"/>
              <a:ext cx="659" cy="773"/>
              <a:chOff x="1360" y="1456"/>
              <a:chExt cx="659" cy="773"/>
            </a:xfrm>
          </p:grpSpPr>
          <p:sp>
            <p:nvSpPr>
              <p:cNvPr id="542752" name="Arc 24"/>
              <p:cNvSpPr>
                <a:spLocks/>
              </p:cNvSpPr>
              <p:nvPr/>
            </p:nvSpPr>
            <p:spPr bwMode="auto">
              <a:xfrm>
                <a:off x="1360" y="1487"/>
                <a:ext cx="659" cy="742"/>
              </a:xfrm>
              <a:custGeom>
                <a:avLst/>
                <a:gdLst>
                  <a:gd name="T0" fmla="*/ 0 w 21600"/>
                  <a:gd name="T1" fmla="*/ 0 h 24320"/>
                  <a:gd name="T2" fmla="*/ 0 w 21600"/>
                  <a:gd name="T3" fmla="*/ 0 h 24320"/>
                  <a:gd name="T4" fmla="*/ 0 w 21600"/>
                  <a:gd name="T5" fmla="*/ 0 h 2432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320"/>
                  <a:gd name="T11" fmla="*/ 21600 w 21600"/>
                  <a:gd name="T12" fmla="*/ 24320 h 243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320" fill="none" extrusionOk="0">
                    <a:moveTo>
                      <a:pt x="413" y="24319"/>
                    </a:moveTo>
                    <a:cubicBezTo>
                      <a:pt x="138" y="22935"/>
                      <a:pt x="0" y="21526"/>
                      <a:pt x="0" y="20115"/>
                    </a:cubicBezTo>
                    <a:cubicBezTo>
                      <a:pt x="-1" y="11223"/>
                      <a:pt x="5449" y="3239"/>
                      <a:pt x="13729" y="-1"/>
                    </a:cubicBezTo>
                  </a:path>
                  <a:path w="21600" h="24320" stroke="0" extrusionOk="0">
                    <a:moveTo>
                      <a:pt x="413" y="24319"/>
                    </a:moveTo>
                    <a:cubicBezTo>
                      <a:pt x="138" y="22935"/>
                      <a:pt x="0" y="21526"/>
                      <a:pt x="0" y="20115"/>
                    </a:cubicBezTo>
                    <a:cubicBezTo>
                      <a:pt x="-1" y="11223"/>
                      <a:pt x="5449" y="3239"/>
                      <a:pt x="13729" y="-1"/>
                    </a:cubicBezTo>
                    <a:lnTo>
                      <a:pt x="21600" y="20115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3" name="Freeform 25"/>
              <p:cNvSpPr>
                <a:spLocks/>
              </p:cNvSpPr>
              <p:nvPr/>
            </p:nvSpPr>
            <p:spPr bwMode="auto">
              <a:xfrm>
                <a:off x="1771" y="1456"/>
                <a:ext cx="106" cy="57"/>
              </a:xfrm>
              <a:custGeom>
                <a:avLst/>
                <a:gdLst>
                  <a:gd name="T0" fmla="*/ 106 w 106"/>
                  <a:gd name="T1" fmla="*/ 8 h 57"/>
                  <a:gd name="T2" fmla="*/ 0 w 106"/>
                  <a:gd name="T3" fmla="*/ 0 h 57"/>
                  <a:gd name="T4" fmla="*/ 14 w 106"/>
                  <a:gd name="T5" fmla="*/ 57 h 57"/>
                  <a:gd name="T6" fmla="*/ 106 w 106"/>
                  <a:gd name="T7" fmla="*/ 8 h 5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"/>
                  <a:gd name="T13" fmla="*/ 0 h 57"/>
                  <a:gd name="T14" fmla="*/ 106 w 106"/>
                  <a:gd name="T15" fmla="*/ 57 h 5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" h="57">
                    <a:moveTo>
                      <a:pt x="106" y="8"/>
                    </a:moveTo>
                    <a:lnTo>
                      <a:pt x="0" y="0"/>
                    </a:lnTo>
                    <a:lnTo>
                      <a:pt x="14" y="57"/>
                    </a:lnTo>
                    <a:lnTo>
                      <a:pt x="106" y="8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4" name="Rectangle 26"/>
              <p:cNvSpPr>
                <a:spLocks noChangeArrowheads="1"/>
              </p:cNvSpPr>
              <p:nvPr/>
            </p:nvSpPr>
            <p:spPr bwMode="auto">
              <a:xfrm>
                <a:off x="1771" y="152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594225" y="2570163"/>
            <a:ext cx="1878013" cy="1328737"/>
            <a:chOff x="2894" y="1619"/>
            <a:chExt cx="1183" cy="837"/>
          </a:xfrm>
        </p:grpSpPr>
        <p:sp>
          <p:nvSpPr>
            <p:cNvPr id="542745" name="Rectangle 28"/>
            <p:cNvSpPr>
              <a:spLocks noChangeArrowheads="1"/>
            </p:cNvSpPr>
            <p:nvPr/>
          </p:nvSpPr>
          <p:spPr bwMode="auto">
            <a:xfrm>
              <a:off x="3309" y="1619"/>
              <a:ext cx="7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組織架構調整</a:t>
              </a:r>
              <a:endParaRPr lang="zh-TW" altLang="en-US" sz="1600" b="1"/>
            </a:p>
          </p:txBody>
        </p: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894" y="1740"/>
              <a:ext cx="720" cy="716"/>
              <a:chOff x="2894" y="1740"/>
              <a:chExt cx="720" cy="716"/>
            </a:xfrm>
          </p:grpSpPr>
          <p:sp>
            <p:nvSpPr>
              <p:cNvPr id="542747" name="Arc 30"/>
              <p:cNvSpPr>
                <a:spLocks/>
              </p:cNvSpPr>
              <p:nvPr/>
            </p:nvSpPr>
            <p:spPr bwMode="auto">
              <a:xfrm>
                <a:off x="2894" y="1784"/>
                <a:ext cx="720" cy="672"/>
              </a:xfrm>
              <a:custGeom>
                <a:avLst/>
                <a:gdLst>
                  <a:gd name="T0" fmla="*/ 0 w 19942"/>
                  <a:gd name="T1" fmla="*/ 0 h 18611"/>
                  <a:gd name="T2" fmla="*/ 0 w 19942"/>
                  <a:gd name="T3" fmla="*/ 0 h 18611"/>
                  <a:gd name="T4" fmla="*/ 0 w 19942"/>
                  <a:gd name="T5" fmla="*/ 0 h 18611"/>
                  <a:gd name="T6" fmla="*/ 0 60000 65536"/>
                  <a:gd name="T7" fmla="*/ 0 60000 65536"/>
                  <a:gd name="T8" fmla="*/ 0 60000 65536"/>
                  <a:gd name="T9" fmla="*/ 0 w 19942"/>
                  <a:gd name="T10" fmla="*/ 0 h 18611"/>
                  <a:gd name="T11" fmla="*/ 19942 w 19942"/>
                  <a:gd name="T12" fmla="*/ 18611 h 186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942" h="18611" fill="none" extrusionOk="0">
                    <a:moveTo>
                      <a:pt x="0" y="10311"/>
                    </a:moveTo>
                    <a:cubicBezTo>
                      <a:pt x="1797" y="5992"/>
                      <a:pt x="4948" y="2373"/>
                      <a:pt x="8979" y="-1"/>
                    </a:cubicBezTo>
                  </a:path>
                  <a:path w="19942" h="18611" stroke="0" extrusionOk="0">
                    <a:moveTo>
                      <a:pt x="0" y="10311"/>
                    </a:moveTo>
                    <a:cubicBezTo>
                      <a:pt x="1797" y="5992"/>
                      <a:pt x="4948" y="2373"/>
                      <a:pt x="8979" y="-1"/>
                    </a:cubicBezTo>
                    <a:lnTo>
                      <a:pt x="19942" y="18611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8" name="Freeform 31"/>
              <p:cNvSpPr>
                <a:spLocks/>
              </p:cNvSpPr>
              <p:nvPr/>
            </p:nvSpPr>
            <p:spPr bwMode="auto">
              <a:xfrm>
                <a:off x="3202" y="1740"/>
                <a:ext cx="107" cy="64"/>
              </a:xfrm>
              <a:custGeom>
                <a:avLst/>
                <a:gdLst>
                  <a:gd name="T0" fmla="*/ 107 w 107"/>
                  <a:gd name="T1" fmla="*/ 0 h 64"/>
                  <a:gd name="T2" fmla="*/ 0 w 107"/>
                  <a:gd name="T3" fmla="*/ 14 h 64"/>
                  <a:gd name="T4" fmla="*/ 29 w 107"/>
                  <a:gd name="T5" fmla="*/ 64 h 64"/>
                  <a:gd name="T6" fmla="*/ 107 w 107"/>
                  <a:gd name="T7" fmla="*/ 0 h 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7"/>
                  <a:gd name="T13" fmla="*/ 0 h 64"/>
                  <a:gd name="T14" fmla="*/ 107 w 107"/>
                  <a:gd name="T15" fmla="*/ 64 h 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7" h="64">
                    <a:moveTo>
                      <a:pt x="107" y="0"/>
                    </a:moveTo>
                    <a:lnTo>
                      <a:pt x="0" y="14"/>
                    </a:lnTo>
                    <a:lnTo>
                      <a:pt x="29" y="64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9" name="Rectangle 32"/>
              <p:cNvSpPr>
                <a:spLocks noChangeArrowheads="1"/>
              </p:cNvSpPr>
              <p:nvPr/>
            </p:nvSpPr>
            <p:spPr bwMode="auto">
              <a:xfrm>
                <a:off x="3231" y="1811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5489575" y="2674938"/>
            <a:ext cx="1574800" cy="2209800"/>
            <a:chOff x="3458" y="1685"/>
            <a:chExt cx="992" cy="1392"/>
          </a:xfrm>
        </p:grpSpPr>
        <p:sp>
          <p:nvSpPr>
            <p:cNvPr id="542740" name="Rectangle 34"/>
            <p:cNvSpPr>
              <a:spLocks noChangeArrowheads="1"/>
            </p:cNvSpPr>
            <p:nvPr/>
          </p:nvSpPr>
          <p:spPr bwMode="auto">
            <a:xfrm>
              <a:off x="3458" y="2867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組織士氣</a:t>
              </a:r>
              <a:endParaRPr lang="zh-TW" altLang="en-US" sz="1600" b="1"/>
            </a:p>
          </p:txBody>
        </p:sp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3812" y="1685"/>
              <a:ext cx="638" cy="1392"/>
              <a:chOff x="3812" y="1685"/>
              <a:chExt cx="638" cy="1392"/>
            </a:xfrm>
          </p:grpSpPr>
          <p:sp>
            <p:nvSpPr>
              <p:cNvPr id="542742" name="Arc 36"/>
              <p:cNvSpPr>
                <a:spLocks/>
              </p:cNvSpPr>
              <p:nvPr/>
            </p:nvSpPr>
            <p:spPr bwMode="auto">
              <a:xfrm>
                <a:off x="3812" y="1685"/>
                <a:ext cx="638" cy="1211"/>
              </a:xfrm>
              <a:custGeom>
                <a:avLst/>
                <a:gdLst>
                  <a:gd name="T0" fmla="*/ 0 w 21600"/>
                  <a:gd name="T1" fmla="*/ 0 h 41017"/>
                  <a:gd name="T2" fmla="*/ 0 w 21600"/>
                  <a:gd name="T3" fmla="*/ 0 h 41017"/>
                  <a:gd name="T4" fmla="*/ 0 w 21600"/>
                  <a:gd name="T5" fmla="*/ 0 h 4101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017"/>
                  <a:gd name="T11" fmla="*/ 21600 w 21600"/>
                  <a:gd name="T12" fmla="*/ 41017 h 4101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017" fill="none" extrusionOk="0">
                    <a:moveTo>
                      <a:pt x="6518" y="-1"/>
                    </a:moveTo>
                    <a:cubicBezTo>
                      <a:pt x="15497" y="2842"/>
                      <a:pt x="21600" y="11174"/>
                      <a:pt x="21600" y="20593"/>
                    </a:cubicBezTo>
                    <a:cubicBezTo>
                      <a:pt x="21600" y="29812"/>
                      <a:pt x="15748" y="38015"/>
                      <a:pt x="7030" y="41016"/>
                    </a:cubicBezTo>
                  </a:path>
                  <a:path w="21600" h="41017" stroke="0" extrusionOk="0">
                    <a:moveTo>
                      <a:pt x="6518" y="-1"/>
                    </a:moveTo>
                    <a:cubicBezTo>
                      <a:pt x="15497" y="2842"/>
                      <a:pt x="21600" y="11174"/>
                      <a:pt x="21600" y="20593"/>
                    </a:cubicBezTo>
                    <a:cubicBezTo>
                      <a:pt x="21600" y="29812"/>
                      <a:pt x="15748" y="38015"/>
                      <a:pt x="7030" y="41016"/>
                    </a:cubicBezTo>
                    <a:lnTo>
                      <a:pt x="0" y="20593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3" name="Freeform 37"/>
              <p:cNvSpPr>
                <a:spLocks/>
              </p:cNvSpPr>
              <p:nvPr/>
            </p:nvSpPr>
            <p:spPr bwMode="auto">
              <a:xfrm>
                <a:off x="3925" y="2867"/>
                <a:ext cx="100" cy="49"/>
              </a:xfrm>
              <a:custGeom>
                <a:avLst/>
                <a:gdLst>
                  <a:gd name="T0" fmla="*/ 0 w 100"/>
                  <a:gd name="T1" fmla="*/ 49 h 49"/>
                  <a:gd name="T2" fmla="*/ 100 w 100"/>
                  <a:gd name="T3" fmla="*/ 49 h 49"/>
                  <a:gd name="T4" fmla="*/ 85 w 100"/>
                  <a:gd name="T5" fmla="*/ 0 h 49"/>
                  <a:gd name="T6" fmla="*/ 0 w 100"/>
                  <a:gd name="T7" fmla="*/ 49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49"/>
                  <a:gd name="T14" fmla="*/ 100 w 100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49">
                    <a:moveTo>
                      <a:pt x="0" y="49"/>
                    </a:moveTo>
                    <a:lnTo>
                      <a:pt x="100" y="49"/>
                    </a:lnTo>
                    <a:lnTo>
                      <a:pt x="85" y="0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4" name="Rectangle 38"/>
              <p:cNvSpPr>
                <a:spLocks noChangeArrowheads="1"/>
              </p:cNvSpPr>
              <p:nvPr/>
            </p:nvSpPr>
            <p:spPr bwMode="auto">
              <a:xfrm>
                <a:off x="4010" y="2923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sz="1600" b="1"/>
              </a:p>
            </p:txBody>
          </p:sp>
        </p:grpSp>
      </p:grp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4487863" y="3629025"/>
            <a:ext cx="1046162" cy="1066800"/>
            <a:chOff x="2827" y="2286"/>
            <a:chExt cx="659" cy="672"/>
          </a:xfrm>
        </p:grpSpPr>
        <p:sp>
          <p:nvSpPr>
            <p:cNvPr id="542737" name="Arc 40"/>
            <p:cNvSpPr>
              <a:spLocks/>
            </p:cNvSpPr>
            <p:nvPr/>
          </p:nvSpPr>
          <p:spPr bwMode="auto">
            <a:xfrm>
              <a:off x="2857" y="2328"/>
              <a:ext cx="629" cy="630"/>
            </a:xfrm>
            <a:custGeom>
              <a:avLst/>
              <a:gdLst>
                <a:gd name="T0" fmla="*/ 0 w 21533"/>
                <a:gd name="T1" fmla="*/ 0 h 21549"/>
                <a:gd name="T2" fmla="*/ 0 w 21533"/>
                <a:gd name="T3" fmla="*/ 0 h 21549"/>
                <a:gd name="T4" fmla="*/ 0 w 21533"/>
                <a:gd name="T5" fmla="*/ 0 h 21549"/>
                <a:gd name="T6" fmla="*/ 0 60000 65536"/>
                <a:gd name="T7" fmla="*/ 0 60000 65536"/>
                <a:gd name="T8" fmla="*/ 0 60000 65536"/>
                <a:gd name="T9" fmla="*/ 0 w 21533"/>
                <a:gd name="T10" fmla="*/ 0 h 21549"/>
                <a:gd name="T11" fmla="*/ 21533 w 21533"/>
                <a:gd name="T12" fmla="*/ 21549 h 215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33" h="21549" fill="none" extrusionOk="0">
                  <a:moveTo>
                    <a:pt x="20048" y="21548"/>
                  </a:moveTo>
                  <a:cubicBezTo>
                    <a:pt x="9373" y="20813"/>
                    <a:pt x="845" y="12372"/>
                    <a:pt x="0" y="1705"/>
                  </a:cubicBezTo>
                </a:path>
                <a:path w="21533" h="21549" stroke="0" extrusionOk="0">
                  <a:moveTo>
                    <a:pt x="20048" y="21548"/>
                  </a:moveTo>
                  <a:cubicBezTo>
                    <a:pt x="9373" y="20813"/>
                    <a:pt x="845" y="12372"/>
                    <a:pt x="0" y="1705"/>
                  </a:cubicBezTo>
                  <a:lnTo>
                    <a:pt x="21533" y="0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38" name="Freeform 41"/>
            <p:cNvSpPr>
              <a:spLocks/>
            </p:cNvSpPr>
            <p:nvPr/>
          </p:nvSpPr>
          <p:spPr bwMode="auto">
            <a:xfrm>
              <a:off x="2827" y="2286"/>
              <a:ext cx="57" cy="99"/>
            </a:xfrm>
            <a:custGeom>
              <a:avLst/>
              <a:gdLst>
                <a:gd name="T0" fmla="*/ 35 w 57"/>
                <a:gd name="T1" fmla="*/ 0 h 99"/>
                <a:gd name="T2" fmla="*/ 0 w 57"/>
                <a:gd name="T3" fmla="*/ 92 h 99"/>
                <a:gd name="T4" fmla="*/ 57 w 57"/>
                <a:gd name="T5" fmla="*/ 99 h 99"/>
                <a:gd name="T6" fmla="*/ 35 w 57"/>
                <a:gd name="T7" fmla="*/ 0 h 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99"/>
                <a:gd name="T14" fmla="*/ 57 w 57"/>
                <a:gd name="T15" fmla="*/ 99 h 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99">
                  <a:moveTo>
                    <a:pt x="35" y="0"/>
                  </a:moveTo>
                  <a:lnTo>
                    <a:pt x="0" y="92"/>
                  </a:lnTo>
                  <a:lnTo>
                    <a:pt x="57" y="99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39" name="Rectangle 42"/>
            <p:cNvSpPr>
              <a:spLocks noChangeArrowheads="1"/>
            </p:cNvSpPr>
            <p:nvPr/>
          </p:nvSpPr>
          <p:spPr bwMode="auto">
            <a:xfrm>
              <a:off x="2919" y="2321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6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+</a:t>
              </a:r>
              <a:endParaRPr lang="en-US" altLang="zh-TW" sz="1600" b="1"/>
            </a:p>
          </p:txBody>
        </p:sp>
      </p:grpSp>
      <p:pic>
        <p:nvPicPr>
          <p:cNvPr id="1948715" name="Picture 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4675" y="3324225"/>
            <a:ext cx="3603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716" name="Picture 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4025" y="3505200"/>
            <a:ext cx="3603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717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</a:p>
        </p:txBody>
      </p:sp>
      <p:sp>
        <p:nvSpPr>
          <p:cNvPr id="542736" name="Text Box 46"/>
          <p:cNvSpPr txBox="1">
            <a:spLocks noChangeArrowheads="1"/>
          </p:cNvSpPr>
          <p:nvPr/>
        </p:nvSpPr>
        <p:spPr bwMode="auto">
          <a:xfrm>
            <a:off x="2700338" y="1196975"/>
            <a:ext cx="3206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化的成長上限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67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0A53C-E111-48F3-819A-C9353A2337B8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153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  <a:endParaRPr lang="zh-TW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81063" y="1268413"/>
            <a:ext cx="7956550" cy="5127625"/>
            <a:chOff x="612" y="618"/>
            <a:chExt cx="5012" cy="3230"/>
          </a:xfrm>
        </p:grpSpPr>
        <p:sp>
          <p:nvSpPr>
            <p:cNvPr id="543750" name="Rectangle 4"/>
            <p:cNvSpPr>
              <a:spLocks noChangeArrowheads="1"/>
            </p:cNvSpPr>
            <p:nvPr/>
          </p:nvSpPr>
          <p:spPr bwMode="auto">
            <a:xfrm>
              <a:off x="612" y="663"/>
              <a:ext cx="4581" cy="31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3751" name="Line 5"/>
            <p:cNvSpPr>
              <a:spLocks noChangeShapeType="1"/>
            </p:cNvSpPr>
            <p:nvPr/>
          </p:nvSpPr>
          <p:spPr bwMode="auto">
            <a:xfrm>
              <a:off x="2744" y="2840"/>
              <a:ext cx="136" cy="9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3752" name="Line 6"/>
            <p:cNvSpPr>
              <a:spLocks noChangeShapeType="1"/>
            </p:cNvSpPr>
            <p:nvPr/>
          </p:nvSpPr>
          <p:spPr bwMode="auto">
            <a:xfrm>
              <a:off x="2789" y="2795"/>
              <a:ext cx="136" cy="9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680" y="618"/>
              <a:ext cx="4944" cy="3230"/>
              <a:chOff x="680" y="618"/>
              <a:chExt cx="4944" cy="3230"/>
            </a:xfrm>
          </p:grpSpPr>
          <p:sp>
            <p:nvSpPr>
              <p:cNvPr id="543754" name="AutoShape 8"/>
              <p:cNvSpPr>
                <a:spLocks noChangeAspect="1" noChangeArrowheads="1" noTextEdit="1"/>
              </p:cNvSpPr>
              <p:nvPr/>
            </p:nvSpPr>
            <p:spPr bwMode="auto">
              <a:xfrm>
                <a:off x="680" y="618"/>
                <a:ext cx="4944" cy="3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55" name="Rectangle 9"/>
              <p:cNvSpPr>
                <a:spLocks noChangeArrowheads="1"/>
              </p:cNvSpPr>
              <p:nvPr/>
            </p:nvSpPr>
            <p:spPr bwMode="auto">
              <a:xfrm>
                <a:off x="1748" y="335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客戶服務流程</a:t>
                </a:r>
                <a:endParaRPr lang="zh-TW" altLang="en-US" b="1"/>
              </a:p>
            </p:txBody>
          </p:sp>
          <p:sp>
            <p:nvSpPr>
              <p:cNvPr id="543756" name="Rectangle 10"/>
              <p:cNvSpPr>
                <a:spLocks noChangeArrowheads="1"/>
              </p:cNvSpPr>
              <p:nvPr/>
            </p:nvSpPr>
            <p:spPr bwMode="auto">
              <a:xfrm>
                <a:off x="850" y="2892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客戶滿意</a:t>
                </a:r>
                <a:endParaRPr lang="zh-TW" altLang="en-US" b="1"/>
              </a:p>
            </p:txBody>
          </p:sp>
          <p:sp>
            <p:nvSpPr>
              <p:cNvPr id="543757" name="Rectangle 11"/>
              <p:cNvSpPr>
                <a:spLocks noChangeArrowheads="1"/>
              </p:cNvSpPr>
              <p:nvPr/>
            </p:nvSpPr>
            <p:spPr bwMode="auto">
              <a:xfrm>
                <a:off x="1049" y="2193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經營績效</a:t>
                </a:r>
                <a:endParaRPr lang="zh-TW" altLang="en-US" b="1"/>
              </a:p>
            </p:txBody>
          </p:sp>
          <p:sp>
            <p:nvSpPr>
              <p:cNvPr id="543758" name="Rectangle 12"/>
              <p:cNvSpPr>
                <a:spLocks noChangeArrowheads="1"/>
              </p:cNvSpPr>
              <p:nvPr/>
            </p:nvSpPr>
            <p:spPr bwMode="auto">
              <a:xfrm>
                <a:off x="2760" y="2175"/>
                <a:ext cx="50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企業</a:t>
                </a:r>
                <a:r>
                  <a:rPr lang="en-US" altLang="zh-TW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e</a:t>
                </a:r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化</a:t>
                </a:r>
                <a:endParaRPr lang="zh-TW" altLang="en-US" b="1"/>
              </a:p>
            </p:txBody>
          </p:sp>
          <p:sp>
            <p:nvSpPr>
              <p:cNvPr id="543759" name="Arc 13"/>
              <p:cNvSpPr>
                <a:spLocks/>
              </p:cNvSpPr>
              <p:nvPr/>
            </p:nvSpPr>
            <p:spPr bwMode="auto">
              <a:xfrm>
                <a:off x="1521" y="2052"/>
                <a:ext cx="1181" cy="1602"/>
              </a:xfrm>
              <a:custGeom>
                <a:avLst/>
                <a:gdLst>
                  <a:gd name="T0" fmla="*/ 0 w 14915"/>
                  <a:gd name="T1" fmla="*/ 0 h 21600"/>
                  <a:gd name="T2" fmla="*/ 0 w 14915"/>
                  <a:gd name="T3" fmla="*/ 0 h 21600"/>
                  <a:gd name="T4" fmla="*/ 0 w 149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4915"/>
                  <a:gd name="T10" fmla="*/ 0 h 21600"/>
                  <a:gd name="T11" fmla="*/ 14915 w 149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915" h="21600" fill="none" extrusionOk="0">
                    <a:moveTo>
                      <a:pt x="-1" y="1782"/>
                    </a:moveTo>
                    <a:cubicBezTo>
                      <a:pt x="2712" y="606"/>
                      <a:pt x="5636" y="-1"/>
                      <a:pt x="8593" y="0"/>
                    </a:cubicBezTo>
                    <a:cubicBezTo>
                      <a:pt x="10735" y="0"/>
                      <a:pt x="12866" y="318"/>
                      <a:pt x="14915" y="945"/>
                    </a:cubicBezTo>
                  </a:path>
                  <a:path w="14915" h="21600" stroke="0" extrusionOk="0">
                    <a:moveTo>
                      <a:pt x="-1" y="1782"/>
                    </a:moveTo>
                    <a:cubicBezTo>
                      <a:pt x="2712" y="606"/>
                      <a:pt x="5636" y="-1"/>
                      <a:pt x="8593" y="0"/>
                    </a:cubicBezTo>
                    <a:cubicBezTo>
                      <a:pt x="10735" y="0"/>
                      <a:pt x="12866" y="318"/>
                      <a:pt x="14915" y="945"/>
                    </a:cubicBezTo>
                    <a:lnTo>
                      <a:pt x="8593" y="2160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0" name="Freeform 14"/>
              <p:cNvSpPr>
                <a:spLocks/>
              </p:cNvSpPr>
              <p:nvPr/>
            </p:nvSpPr>
            <p:spPr bwMode="auto">
              <a:xfrm>
                <a:off x="2694" y="2087"/>
                <a:ext cx="141" cy="80"/>
              </a:xfrm>
              <a:custGeom>
                <a:avLst/>
                <a:gdLst>
                  <a:gd name="T0" fmla="*/ 141 w 141"/>
                  <a:gd name="T1" fmla="*/ 80 h 80"/>
                  <a:gd name="T2" fmla="*/ 28 w 141"/>
                  <a:gd name="T3" fmla="*/ 0 h 80"/>
                  <a:gd name="T4" fmla="*/ 0 w 141"/>
                  <a:gd name="T5" fmla="*/ 62 h 80"/>
                  <a:gd name="T6" fmla="*/ 141 w 141"/>
                  <a:gd name="T7" fmla="*/ 80 h 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1"/>
                  <a:gd name="T13" fmla="*/ 0 h 80"/>
                  <a:gd name="T14" fmla="*/ 141 w 141"/>
                  <a:gd name="T15" fmla="*/ 80 h 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1" h="80">
                    <a:moveTo>
                      <a:pt x="141" y="80"/>
                    </a:moveTo>
                    <a:lnTo>
                      <a:pt x="28" y="0"/>
                    </a:lnTo>
                    <a:lnTo>
                      <a:pt x="0" y="62"/>
                    </a:lnTo>
                    <a:lnTo>
                      <a:pt x="141" y="8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1" name="Rectangle 15"/>
              <p:cNvSpPr>
                <a:spLocks noChangeArrowheads="1"/>
              </p:cNvSpPr>
              <p:nvPr/>
            </p:nvSpPr>
            <p:spPr bwMode="auto">
              <a:xfrm>
                <a:off x="2627" y="216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2" name="Arc 16"/>
              <p:cNvSpPr>
                <a:spLocks/>
              </p:cNvSpPr>
              <p:nvPr/>
            </p:nvSpPr>
            <p:spPr bwMode="auto">
              <a:xfrm>
                <a:off x="1644" y="2193"/>
                <a:ext cx="1373" cy="1091"/>
              </a:xfrm>
              <a:custGeom>
                <a:avLst/>
                <a:gdLst>
                  <a:gd name="T0" fmla="*/ 0 w 21485"/>
                  <a:gd name="T1" fmla="*/ 0 h 18239"/>
                  <a:gd name="T2" fmla="*/ 0 w 21485"/>
                  <a:gd name="T3" fmla="*/ 0 h 18239"/>
                  <a:gd name="T4" fmla="*/ 0 w 21485"/>
                  <a:gd name="T5" fmla="*/ 0 h 18239"/>
                  <a:gd name="T6" fmla="*/ 0 60000 65536"/>
                  <a:gd name="T7" fmla="*/ 0 60000 65536"/>
                  <a:gd name="T8" fmla="*/ 0 60000 65536"/>
                  <a:gd name="T9" fmla="*/ 0 w 21485"/>
                  <a:gd name="T10" fmla="*/ 0 h 18239"/>
                  <a:gd name="T11" fmla="*/ 21485 w 21485"/>
                  <a:gd name="T12" fmla="*/ 18239 h 1823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85" h="18239" fill="none" extrusionOk="0">
                    <a:moveTo>
                      <a:pt x="21484" y="2225"/>
                    </a:moveTo>
                    <a:cubicBezTo>
                      <a:pt x="20803" y="8798"/>
                      <a:pt x="17151" y="14698"/>
                      <a:pt x="11571" y="18238"/>
                    </a:cubicBezTo>
                  </a:path>
                  <a:path w="21485" h="18239" stroke="0" extrusionOk="0">
                    <a:moveTo>
                      <a:pt x="21484" y="2225"/>
                    </a:moveTo>
                    <a:cubicBezTo>
                      <a:pt x="20803" y="8798"/>
                      <a:pt x="17151" y="14698"/>
                      <a:pt x="11571" y="18238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3" name="Freeform 17"/>
              <p:cNvSpPr>
                <a:spLocks/>
              </p:cNvSpPr>
              <p:nvPr/>
            </p:nvSpPr>
            <p:spPr bwMode="auto">
              <a:xfrm>
                <a:off x="2268" y="3246"/>
                <a:ext cx="132" cy="98"/>
              </a:xfrm>
              <a:custGeom>
                <a:avLst/>
                <a:gdLst>
                  <a:gd name="T0" fmla="*/ 0 w 132"/>
                  <a:gd name="T1" fmla="*/ 98 h 98"/>
                  <a:gd name="T2" fmla="*/ 132 w 132"/>
                  <a:gd name="T3" fmla="*/ 62 h 98"/>
                  <a:gd name="T4" fmla="*/ 95 w 132"/>
                  <a:gd name="T5" fmla="*/ 0 h 98"/>
                  <a:gd name="T6" fmla="*/ 0 w 132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"/>
                  <a:gd name="T13" fmla="*/ 0 h 98"/>
                  <a:gd name="T14" fmla="*/ 132 w 132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" h="98">
                    <a:moveTo>
                      <a:pt x="0" y="98"/>
                    </a:moveTo>
                    <a:lnTo>
                      <a:pt x="132" y="62"/>
                    </a:lnTo>
                    <a:lnTo>
                      <a:pt x="95" y="0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4" name="Rectangle 18"/>
              <p:cNvSpPr>
                <a:spLocks noChangeArrowheads="1"/>
              </p:cNvSpPr>
              <p:nvPr/>
            </p:nvSpPr>
            <p:spPr bwMode="auto">
              <a:xfrm>
                <a:off x="2400" y="331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5" name="Arc 19"/>
              <p:cNvSpPr>
                <a:spLocks/>
              </p:cNvSpPr>
              <p:nvPr/>
            </p:nvSpPr>
            <p:spPr bwMode="auto">
              <a:xfrm>
                <a:off x="1415" y="2636"/>
                <a:ext cx="645" cy="723"/>
              </a:xfrm>
              <a:custGeom>
                <a:avLst/>
                <a:gdLst>
                  <a:gd name="T0" fmla="*/ 0 w 16563"/>
                  <a:gd name="T1" fmla="*/ 0 h 19822"/>
                  <a:gd name="T2" fmla="*/ 0 w 16563"/>
                  <a:gd name="T3" fmla="*/ 0 h 19822"/>
                  <a:gd name="T4" fmla="*/ 0 w 16563"/>
                  <a:gd name="T5" fmla="*/ 0 h 19822"/>
                  <a:gd name="T6" fmla="*/ 0 60000 65536"/>
                  <a:gd name="T7" fmla="*/ 0 60000 65536"/>
                  <a:gd name="T8" fmla="*/ 0 60000 65536"/>
                  <a:gd name="T9" fmla="*/ 0 w 16563"/>
                  <a:gd name="T10" fmla="*/ 0 h 19822"/>
                  <a:gd name="T11" fmla="*/ 16563 w 16563"/>
                  <a:gd name="T12" fmla="*/ 19822 h 198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63" h="19822" fill="none" extrusionOk="0">
                    <a:moveTo>
                      <a:pt x="7981" y="19822"/>
                    </a:moveTo>
                    <a:cubicBezTo>
                      <a:pt x="4893" y="18485"/>
                      <a:pt x="2160" y="16445"/>
                      <a:pt x="0" y="13864"/>
                    </a:cubicBezTo>
                  </a:path>
                  <a:path w="16563" h="19822" stroke="0" extrusionOk="0">
                    <a:moveTo>
                      <a:pt x="7981" y="19822"/>
                    </a:moveTo>
                    <a:cubicBezTo>
                      <a:pt x="4893" y="18485"/>
                      <a:pt x="2160" y="16445"/>
                      <a:pt x="0" y="13864"/>
                    </a:cubicBezTo>
                    <a:lnTo>
                      <a:pt x="16563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6" name="Freeform 20"/>
              <p:cNvSpPr>
                <a:spLocks/>
              </p:cNvSpPr>
              <p:nvPr/>
            </p:nvSpPr>
            <p:spPr bwMode="auto">
              <a:xfrm>
                <a:off x="1342" y="3043"/>
                <a:ext cx="104" cy="115"/>
              </a:xfrm>
              <a:custGeom>
                <a:avLst/>
                <a:gdLst>
                  <a:gd name="T0" fmla="*/ 0 w 104"/>
                  <a:gd name="T1" fmla="*/ 0 h 115"/>
                  <a:gd name="T2" fmla="*/ 38 w 104"/>
                  <a:gd name="T3" fmla="*/ 115 h 115"/>
                  <a:gd name="T4" fmla="*/ 104 w 104"/>
                  <a:gd name="T5" fmla="*/ 79 h 115"/>
                  <a:gd name="T6" fmla="*/ 0 w 104"/>
                  <a:gd name="T7" fmla="*/ 0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115"/>
                  <a:gd name="T14" fmla="*/ 104 w 104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115">
                    <a:moveTo>
                      <a:pt x="0" y="0"/>
                    </a:moveTo>
                    <a:lnTo>
                      <a:pt x="38" y="115"/>
                    </a:lnTo>
                    <a:lnTo>
                      <a:pt x="104" y="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7" name="Rectangle 21"/>
              <p:cNvSpPr>
                <a:spLocks noChangeArrowheads="1"/>
              </p:cNvSpPr>
              <p:nvPr/>
            </p:nvSpPr>
            <p:spPr bwMode="auto">
              <a:xfrm>
                <a:off x="1276" y="314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8" name="Arc 22"/>
              <p:cNvSpPr>
                <a:spLocks/>
              </p:cNvSpPr>
              <p:nvPr/>
            </p:nvSpPr>
            <p:spPr bwMode="auto">
              <a:xfrm>
                <a:off x="1228" y="2451"/>
                <a:ext cx="757" cy="434"/>
              </a:xfrm>
              <a:custGeom>
                <a:avLst/>
                <a:gdLst>
                  <a:gd name="T0" fmla="*/ 0 w 21600"/>
                  <a:gd name="T1" fmla="*/ 0 h 13242"/>
                  <a:gd name="T2" fmla="*/ 0 w 21600"/>
                  <a:gd name="T3" fmla="*/ 0 h 13242"/>
                  <a:gd name="T4" fmla="*/ 0 w 21600"/>
                  <a:gd name="T5" fmla="*/ 0 h 1324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3242"/>
                  <a:gd name="T11" fmla="*/ 21600 w 21600"/>
                  <a:gd name="T12" fmla="*/ 13242 h 1324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3242" fill="none" extrusionOk="0">
                    <a:moveTo>
                      <a:pt x="1191" y="13241"/>
                    </a:moveTo>
                    <a:cubicBezTo>
                      <a:pt x="402" y="10966"/>
                      <a:pt x="0" y="8575"/>
                      <a:pt x="0" y="6168"/>
                    </a:cubicBezTo>
                    <a:cubicBezTo>
                      <a:pt x="-1" y="4079"/>
                      <a:pt x="302" y="2001"/>
                      <a:pt x="899" y="0"/>
                    </a:cubicBezTo>
                  </a:path>
                  <a:path w="21600" h="13242" stroke="0" extrusionOk="0">
                    <a:moveTo>
                      <a:pt x="1191" y="13241"/>
                    </a:moveTo>
                    <a:cubicBezTo>
                      <a:pt x="402" y="10966"/>
                      <a:pt x="0" y="8575"/>
                      <a:pt x="0" y="6168"/>
                    </a:cubicBezTo>
                    <a:cubicBezTo>
                      <a:pt x="-1" y="4079"/>
                      <a:pt x="302" y="2001"/>
                      <a:pt x="899" y="0"/>
                    </a:cubicBezTo>
                    <a:lnTo>
                      <a:pt x="21600" y="6168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9" name="Freeform 23"/>
              <p:cNvSpPr>
                <a:spLocks/>
              </p:cNvSpPr>
              <p:nvPr/>
            </p:nvSpPr>
            <p:spPr bwMode="auto">
              <a:xfrm>
                <a:off x="1219" y="2344"/>
                <a:ext cx="94" cy="124"/>
              </a:xfrm>
              <a:custGeom>
                <a:avLst/>
                <a:gdLst>
                  <a:gd name="T0" fmla="*/ 94 w 94"/>
                  <a:gd name="T1" fmla="*/ 0 h 124"/>
                  <a:gd name="T2" fmla="*/ 0 w 94"/>
                  <a:gd name="T3" fmla="*/ 97 h 124"/>
                  <a:gd name="T4" fmla="*/ 66 w 94"/>
                  <a:gd name="T5" fmla="*/ 124 h 124"/>
                  <a:gd name="T6" fmla="*/ 94 w 94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124"/>
                  <a:gd name="T14" fmla="*/ 94 w 94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124">
                    <a:moveTo>
                      <a:pt x="94" y="0"/>
                    </a:moveTo>
                    <a:lnTo>
                      <a:pt x="0" y="97"/>
                    </a:lnTo>
                    <a:lnTo>
                      <a:pt x="66" y="124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0" name="Rectangle 24"/>
              <p:cNvSpPr>
                <a:spLocks noChangeArrowheads="1"/>
              </p:cNvSpPr>
              <p:nvPr/>
            </p:nvSpPr>
            <p:spPr bwMode="auto">
              <a:xfrm>
                <a:off x="1332" y="2423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b="1"/>
              </a:p>
            </p:txBody>
          </p:sp>
          <p:sp>
            <p:nvSpPr>
              <p:cNvPr id="543771" name="Rectangle 25"/>
              <p:cNvSpPr>
                <a:spLocks noChangeArrowheads="1"/>
              </p:cNvSpPr>
              <p:nvPr/>
            </p:nvSpPr>
            <p:spPr bwMode="auto">
              <a:xfrm>
                <a:off x="4074" y="2733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組織架構調整</a:t>
                </a:r>
                <a:endParaRPr lang="zh-TW" altLang="en-US" b="1"/>
              </a:p>
            </p:txBody>
          </p:sp>
          <p:sp>
            <p:nvSpPr>
              <p:cNvPr id="543772" name="Rectangle 26"/>
              <p:cNvSpPr>
                <a:spLocks noChangeArrowheads="1"/>
              </p:cNvSpPr>
              <p:nvPr/>
            </p:nvSpPr>
            <p:spPr bwMode="auto">
              <a:xfrm>
                <a:off x="3195" y="3273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組織士氣</a:t>
                </a:r>
                <a:endParaRPr lang="zh-TW" altLang="en-US" b="1"/>
              </a:p>
            </p:txBody>
          </p:sp>
          <p:sp>
            <p:nvSpPr>
              <p:cNvPr id="543773" name="Arc 27"/>
              <p:cNvSpPr>
                <a:spLocks/>
              </p:cNvSpPr>
              <p:nvPr/>
            </p:nvSpPr>
            <p:spPr bwMode="auto">
              <a:xfrm>
                <a:off x="3214" y="2231"/>
                <a:ext cx="1140" cy="1617"/>
              </a:xfrm>
              <a:custGeom>
                <a:avLst/>
                <a:gdLst>
                  <a:gd name="T0" fmla="*/ 0 w 14236"/>
                  <a:gd name="T1" fmla="*/ 0 h 21568"/>
                  <a:gd name="T2" fmla="*/ 0 w 14236"/>
                  <a:gd name="T3" fmla="*/ 0 h 21568"/>
                  <a:gd name="T4" fmla="*/ 0 w 14236"/>
                  <a:gd name="T5" fmla="*/ 0 h 21568"/>
                  <a:gd name="T6" fmla="*/ 0 60000 65536"/>
                  <a:gd name="T7" fmla="*/ 0 60000 65536"/>
                  <a:gd name="T8" fmla="*/ 0 60000 65536"/>
                  <a:gd name="T9" fmla="*/ 0 w 14236"/>
                  <a:gd name="T10" fmla="*/ 0 h 21568"/>
                  <a:gd name="T11" fmla="*/ 14236 w 14236"/>
                  <a:gd name="T12" fmla="*/ 21568 h 215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236" h="21568" fill="none" extrusionOk="0">
                    <a:moveTo>
                      <a:pt x="1177" y="0"/>
                    </a:moveTo>
                    <a:cubicBezTo>
                      <a:pt x="6003" y="263"/>
                      <a:pt x="10601" y="2137"/>
                      <a:pt x="14235" y="5323"/>
                    </a:cubicBezTo>
                  </a:path>
                  <a:path w="14236" h="21568" stroke="0" extrusionOk="0">
                    <a:moveTo>
                      <a:pt x="1177" y="0"/>
                    </a:moveTo>
                    <a:cubicBezTo>
                      <a:pt x="6003" y="263"/>
                      <a:pt x="10601" y="2137"/>
                      <a:pt x="14235" y="5323"/>
                    </a:cubicBezTo>
                    <a:lnTo>
                      <a:pt x="0" y="21568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4" name="Freeform 28"/>
              <p:cNvSpPr>
                <a:spLocks/>
              </p:cNvSpPr>
              <p:nvPr/>
            </p:nvSpPr>
            <p:spPr bwMode="auto">
              <a:xfrm>
                <a:off x="4329" y="2609"/>
                <a:ext cx="123" cy="115"/>
              </a:xfrm>
              <a:custGeom>
                <a:avLst/>
                <a:gdLst>
                  <a:gd name="T0" fmla="*/ 123 w 123"/>
                  <a:gd name="T1" fmla="*/ 115 h 115"/>
                  <a:gd name="T2" fmla="*/ 57 w 123"/>
                  <a:gd name="T3" fmla="*/ 0 h 115"/>
                  <a:gd name="T4" fmla="*/ 0 w 123"/>
                  <a:gd name="T5" fmla="*/ 44 h 115"/>
                  <a:gd name="T6" fmla="*/ 123 w 123"/>
                  <a:gd name="T7" fmla="*/ 115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3"/>
                  <a:gd name="T13" fmla="*/ 0 h 115"/>
                  <a:gd name="T14" fmla="*/ 123 w 123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3" h="115">
                    <a:moveTo>
                      <a:pt x="123" y="115"/>
                    </a:moveTo>
                    <a:lnTo>
                      <a:pt x="57" y="0"/>
                    </a:lnTo>
                    <a:lnTo>
                      <a:pt x="0" y="44"/>
                    </a:lnTo>
                    <a:lnTo>
                      <a:pt x="123" y="11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5" name="Rectangle 29"/>
              <p:cNvSpPr>
                <a:spLocks noChangeArrowheads="1"/>
              </p:cNvSpPr>
              <p:nvPr/>
            </p:nvSpPr>
            <p:spPr bwMode="auto">
              <a:xfrm>
                <a:off x="4225" y="2636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76" name="Arc 30"/>
              <p:cNvSpPr>
                <a:spLocks/>
              </p:cNvSpPr>
              <p:nvPr/>
            </p:nvSpPr>
            <p:spPr bwMode="auto">
              <a:xfrm>
                <a:off x="3837" y="2786"/>
                <a:ext cx="682" cy="646"/>
              </a:xfrm>
              <a:custGeom>
                <a:avLst/>
                <a:gdLst>
                  <a:gd name="T0" fmla="*/ 0 w 21354"/>
                  <a:gd name="T1" fmla="*/ 0 h 21598"/>
                  <a:gd name="T2" fmla="*/ 0 w 21354"/>
                  <a:gd name="T3" fmla="*/ 0 h 21598"/>
                  <a:gd name="T4" fmla="*/ 0 w 21354"/>
                  <a:gd name="T5" fmla="*/ 0 h 21598"/>
                  <a:gd name="T6" fmla="*/ 0 60000 65536"/>
                  <a:gd name="T7" fmla="*/ 0 60000 65536"/>
                  <a:gd name="T8" fmla="*/ 0 60000 65536"/>
                  <a:gd name="T9" fmla="*/ 0 w 21354"/>
                  <a:gd name="T10" fmla="*/ 0 h 21598"/>
                  <a:gd name="T11" fmla="*/ 21354 w 21354"/>
                  <a:gd name="T12" fmla="*/ 21598 h 2159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54" h="21598" fill="none" extrusionOk="0">
                    <a:moveTo>
                      <a:pt x="21354" y="3249"/>
                    </a:moveTo>
                    <a:cubicBezTo>
                      <a:pt x="19766" y="13683"/>
                      <a:pt x="10870" y="21442"/>
                      <a:pt x="316" y="21597"/>
                    </a:cubicBezTo>
                  </a:path>
                  <a:path w="21354" h="21598" stroke="0" extrusionOk="0">
                    <a:moveTo>
                      <a:pt x="21354" y="3249"/>
                    </a:moveTo>
                    <a:cubicBezTo>
                      <a:pt x="19766" y="13683"/>
                      <a:pt x="10870" y="21442"/>
                      <a:pt x="316" y="21597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7" name="Freeform 31"/>
              <p:cNvSpPr>
                <a:spLocks/>
              </p:cNvSpPr>
              <p:nvPr/>
            </p:nvSpPr>
            <p:spPr bwMode="auto">
              <a:xfrm>
                <a:off x="3724" y="3388"/>
                <a:ext cx="132" cy="71"/>
              </a:xfrm>
              <a:custGeom>
                <a:avLst/>
                <a:gdLst>
                  <a:gd name="T0" fmla="*/ 0 w 132"/>
                  <a:gd name="T1" fmla="*/ 35 h 71"/>
                  <a:gd name="T2" fmla="*/ 123 w 132"/>
                  <a:gd name="T3" fmla="*/ 71 h 71"/>
                  <a:gd name="T4" fmla="*/ 132 w 132"/>
                  <a:gd name="T5" fmla="*/ 0 h 71"/>
                  <a:gd name="T6" fmla="*/ 0 w 132"/>
                  <a:gd name="T7" fmla="*/ 35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"/>
                  <a:gd name="T13" fmla="*/ 0 h 71"/>
                  <a:gd name="T14" fmla="*/ 132 w 132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" h="71">
                    <a:moveTo>
                      <a:pt x="0" y="35"/>
                    </a:moveTo>
                    <a:lnTo>
                      <a:pt x="123" y="71"/>
                    </a:lnTo>
                    <a:lnTo>
                      <a:pt x="132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8" name="Rectangle 32"/>
              <p:cNvSpPr>
                <a:spLocks noChangeArrowheads="1"/>
              </p:cNvSpPr>
              <p:nvPr/>
            </p:nvSpPr>
            <p:spPr bwMode="auto">
              <a:xfrm>
                <a:off x="3809" y="346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b="1"/>
              </a:p>
            </p:txBody>
          </p:sp>
          <p:sp>
            <p:nvSpPr>
              <p:cNvPr id="543779" name="Arc 33"/>
              <p:cNvSpPr>
                <a:spLocks/>
              </p:cNvSpPr>
              <p:nvPr/>
            </p:nvSpPr>
            <p:spPr bwMode="auto">
              <a:xfrm>
                <a:off x="3032" y="2291"/>
                <a:ext cx="1552" cy="978"/>
              </a:xfrm>
              <a:custGeom>
                <a:avLst/>
                <a:gdLst>
                  <a:gd name="T0" fmla="*/ 0 w 21487"/>
                  <a:gd name="T1" fmla="*/ 0 h 14462"/>
                  <a:gd name="T2" fmla="*/ 0 w 21487"/>
                  <a:gd name="T3" fmla="*/ 0 h 14462"/>
                  <a:gd name="T4" fmla="*/ 0 w 21487"/>
                  <a:gd name="T5" fmla="*/ 0 h 14462"/>
                  <a:gd name="T6" fmla="*/ 0 60000 65536"/>
                  <a:gd name="T7" fmla="*/ 0 60000 65536"/>
                  <a:gd name="T8" fmla="*/ 0 60000 65536"/>
                  <a:gd name="T9" fmla="*/ 0 w 21487"/>
                  <a:gd name="T10" fmla="*/ 0 h 14462"/>
                  <a:gd name="T11" fmla="*/ 21487 w 21487"/>
                  <a:gd name="T12" fmla="*/ 14462 h 144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87" h="14462" fill="none" extrusionOk="0">
                    <a:moveTo>
                      <a:pt x="5442" y="14462"/>
                    </a:moveTo>
                    <a:cubicBezTo>
                      <a:pt x="2374" y="11057"/>
                      <a:pt x="468" y="6765"/>
                      <a:pt x="0" y="2206"/>
                    </a:cubicBezTo>
                  </a:path>
                  <a:path w="21487" h="14462" stroke="0" extrusionOk="0">
                    <a:moveTo>
                      <a:pt x="5442" y="14462"/>
                    </a:moveTo>
                    <a:cubicBezTo>
                      <a:pt x="2374" y="11057"/>
                      <a:pt x="468" y="6765"/>
                      <a:pt x="0" y="2206"/>
                    </a:cubicBezTo>
                    <a:lnTo>
                      <a:pt x="21487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0" name="Freeform 34"/>
              <p:cNvSpPr>
                <a:spLocks/>
              </p:cNvSpPr>
              <p:nvPr/>
            </p:nvSpPr>
            <p:spPr bwMode="auto">
              <a:xfrm>
                <a:off x="2987" y="2326"/>
                <a:ext cx="75" cy="115"/>
              </a:xfrm>
              <a:custGeom>
                <a:avLst/>
                <a:gdLst>
                  <a:gd name="T0" fmla="*/ 47 w 75"/>
                  <a:gd name="T1" fmla="*/ 0 h 115"/>
                  <a:gd name="T2" fmla="*/ 0 w 75"/>
                  <a:gd name="T3" fmla="*/ 115 h 115"/>
                  <a:gd name="T4" fmla="*/ 75 w 75"/>
                  <a:gd name="T5" fmla="*/ 115 h 115"/>
                  <a:gd name="T6" fmla="*/ 47 w 75"/>
                  <a:gd name="T7" fmla="*/ 0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115"/>
                  <a:gd name="T14" fmla="*/ 75 w 75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115">
                    <a:moveTo>
                      <a:pt x="47" y="0"/>
                    </a:moveTo>
                    <a:lnTo>
                      <a:pt x="0" y="115"/>
                    </a:lnTo>
                    <a:lnTo>
                      <a:pt x="75" y="11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1" name="Rectangle 35"/>
              <p:cNvSpPr>
                <a:spLocks noChangeArrowheads="1"/>
              </p:cNvSpPr>
              <p:nvPr/>
            </p:nvSpPr>
            <p:spPr bwMode="auto">
              <a:xfrm>
                <a:off x="3109" y="237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pic>
            <p:nvPicPr>
              <p:cNvPr id="543782" name="Picture 36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966" y="2414"/>
                <a:ext cx="302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3783" name="Picture 3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78" y="2751"/>
                <a:ext cx="3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43784" name="Rectangle 38"/>
              <p:cNvSpPr>
                <a:spLocks noChangeArrowheads="1"/>
              </p:cNvSpPr>
              <p:nvPr/>
            </p:nvSpPr>
            <p:spPr bwMode="auto">
              <a:xfrm>
                <a:off x="3525" y="135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作業流程調整</a:t>
                </a:r>
                <a:endParaRPr lang="zh-TW" altLang="en-US" b="1"/>
              </a:p>
            </p:txBody>
          </p:sp>
          <p:sp>
            <p:nvSpPr>
              <p:cNvPr id="543785" name="Rectangle 39"/>
              <p:cNvSpPr>
                <a:spLocks noChangeArrowheads="1"/>
              </p:cNvSpPr>
              <p:nvPr/>
            </p:nvSpPr>
            <p:spPr bwMode="auto">
              <a:xfrm>
                <a:off x="2174" y="120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員工操作熟練</a:t>
                </a:r>
                <a:endParaRPr lang="zh-TW" altLang="en-US" b="1"/>
              </a:p>
            </p:txBody>
          </p:sp>
          <p:sp>
            <p:nvSpPr>
              <p:cNvPr id="543786" name="Arc 40"/>
              <p:cNvSpPr>
                <a:spLocks/>
              </p:cNvSpPr>
              <p:nvPr/>
            </p:nvSpPr>
            <p:spPr bwMode="auto">
              <a:xfrm>
                <a:off x="3138" y="1468"/>
                <a:ext cx="826" cy="771"/>
              </a:xfrm>
              <a:custGeom>
                <a:avLst/>
                <a:gdLst>
                  <a:gd name="T0" fmla="*/ 0 w 21201"/>
                  <a:gd name="T1" fmla="*/ 0 h 21152"/>
                  <a:gd name="T2" fmla="*/ 0 w 21201"/>
                  <a:gd name="T3" fmla="*/ 0 h 21152"/>
                  <a:gd name="T4" fmla="*/ 0 w 21201"/>
                  <a:gd name="T5" fmla="*/ 0 h 21152"/>
                  <a:gd name="T6" fmla="*/ 0 60000 65536"/>
                  <a:gd name="T7" fmla="*/ 0 60000 65536"/>
                  <a:gd name="T8" fmla="*/ 0 60000 65536"/>
                  <a:gd name="T9" fmla="*/ 0 w 21201"/>
                  <a:gd name="T10" fmla="*/ 0 h 21152"/>
                  <a:gd name="T11" fmla="*/ 21201 w 21201"/>
                  <a:gd name="T12" fmla="*/ 21152 h 211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201" h="21152" fill="none" extrusionOk="0">
                    <a:moveTo>
                      <a:pt x="21200" y="4133"/>
                    </a:moveTo>
                    <a:cubicBezTo>
                      <a:pt x="19534" y="12678"/>
                      <a:pt x="12901" y="19388"/>
                      <a:pt x="4376" y="21152"/>
                    </a:cubicBezTo>
                  </a:path>
                  <a:path w="21201" h="21152" stroke="0" extrusionOk="0">
                    <a:moveTo>
                      <a:pt x="21200" y="4133"/>
                    </a:moveTo>
                    <a:cubicBezTo>
                      <a:pt x="19534" y="12678"/>
                      <a:pt x="12901" y="19388"/>
                      <a:pt x="4376" y="2115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7" name="Freeform 41"/>
              <p:cNvSpPr>
                <a:spLocks/>
              </p:cNvSpPr>
              <p:nvPr/>
            </p:nvSpPr>
            <p:spPr bwMode="auto">
              <a:xfrm>
                <a:off x="3922" y="1503"/>
                <a:ext cx="76" cy="124"/>
              </a:xfrm>
              <a:custGeom>
                <a:avLst/>
                <a:gdLst>
                  <a:gd name="T0" fmla="*/ 48 w 76"/>
                  <a:gd name="T1" fmla="*/ 0 h 124"/>
                  <a:gd name="T2" fmla="*/ 0 w 76"/>
                  <a:gd name="T3" fmla="*/ 115 h 124"/>
                  <a:gd name="T4" fmla="*/ 76 w 76"/>
                  <a:gd name="T5" fmla="*/ 124 h 124"/>
                  <a:gd name="T6" fmla="*/ 48 w 76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"/>
                  <a:gd name="T13" fmla="*/ 0 h 124"/>
                  <a:gd name="T14" fmla="*/ 76 w 76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" h="124">
                    <a:moveTo>
                      <a:pt x="48" y="0"/>
                    </a:moveTo>
                    <a:lnTo>
                      <a:pt x="0" y="115"/>
                    </a:lnTo>
                    <a:lnTo>
                      <a:pt x="76" y="12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8" name="Rectangle 42"/>
              <p:cNvSpPr>
                <a:spLocks noChangeArrowheads="1"/>
              </p:cNvSpPr>
              <p:nvPr/>
            </p:nvSpPr>
            <p:spPr bwMode="auto">
              <a:xfrm>
                <a:off x="3800" y="154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89" name="Arc 43"/>
              <p:cNvSpPr>
                <a:spLocks/>
              </p:cNvSpPr>
              <p:nvPr/>
            </p:nvSpPr>
            <p:spPr bwMode="auto">
              <a:xfrm>
                <a:off x="2716" y="795"/>
                <a:ext cx="1255" cy="646"/>
              </a:xfrm>
              <a:custGeom>
                <a:avLst/>
                <a:gdLst>
                  <a:gd name="T0" fmla="*/ 0 w 39282"/>
                  <a:gd name="T1" fmla="*/ 0 h 21600"/>
                  <a:gd name="T2" fmla="*/ 0 w 39282"/>
                  <a:gd name="T3" fmla="*/ 0 h 21600"/>
                  <a:gd name="T4" fmla="*/ 0 w 3928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9282"/>
                  <a:gd name="T10" fmla="*/ 0 h 21600"/>
                  <a:gd name="T11" fmla="*/ 39282 w 3928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282" h="21600" fill="none" extrusionOk="0">
                    <a:moveTo>
                      <a:pt x="-1" y="9552"/>
                    </a:moveTo>
                    <a:cubicBezTo>
                      <a:pt x="4012" y="3581"/>
                      <a:pt x="10733" y="-1"/>
                      <a:pt x="17928" y="0"/>
                    </a:cubicBezTo>
                    <a:cubicBezTo>
                      <a:pt x="28602" y="0"/>
                      <a:pt x="37676" y="7797"/>
                      <a:pt x="39282" y="18350"/>
                    </a:cubicBezTo>
                  </a:path>
                  <a:path w="39282" h="21600" stroke="0" extrusionOk="0">
                    <a:moveTo>
                      <a:pt x="-1" y="9552"/>
                    </a:moveTo>
                    <a:cubicBezTo>
                      <a:pt x="4012" y="3581"/>
                      <a:pt x="10733" y="-1"/>
                      <a:pt x="17928" y="0"/>
                    </a:cubicBezTo>
                    <a:cubicBezTo>
                      <a:pt x="28602" y="0"/>
                      <a:pt x="37676" y="7797"/>
                      <a:pt x="39282" y="18350"/>
                    </a:cubicBezTo>
                    <a:lnTo>
                      <a:pt x="17928" y="2160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0" name="Freeform 44"/>
              <p:cNvSpPr>
                <a:spLocks/>
              </p:cNvSpPr>
              <p:nvPr/>
            </p:nvSpPr>
            <p:spPr bwMode="auto">
              <a:xfrm>
                <a:off x="2656" y="1060"/>
                <a:ext cx="85" cy="133"/>
              </a:xfrm>
              <a:custGeom>
                <a:avLst/>
                <a:gdLst>
                  <a:gd name="T0" fmla="*/ 0 w 85"/>
                  <a:gd name="T1" fmla="*/ 133 h 133"/>
                  <a:gd name="T2" fmla="*/ 85 w 85"/>
                  <a:gd name="T3" fmla="*/ 36 h 133"/>
                  <a:gd name="T4" fmla="*/ 19 w 85"/>
                  <a:gd name="T5" fmla="*/ 0 h 133"/>
                  <a:gd name="T6" fmla="*/ 0 w 85"/>
                  <a:gd name="T7" fmla="*/ 133 h 1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133"/>
                  <a:gd name="T14" fmla="*/ 85 w 85"/>
                  <a:gd name="T15" fmla="*/ 133 h 1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133">
                    <a:moveTo>
                      <a:pt x="0" y="133"/>
                    </a:moveTo>
                    <a:lnTo>
                      <a:pt x="85" y="36"/>
                    </a:lnTo>
                    <a:lnTo>
                      <a:pt x="19" y="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1" name="Rectangle 45"/>
              <p:cNvSpPr>
                <a:spLocks noChangeArrowheads="1"/>
              </p:cNvSpPr>
              <p:nvPr/>
            </p:nvSpPr>
            <p:spPr bwMode="auto">
              <a:xfrm>
                <a:off x="2788" y="106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b="1"/>
              </a:p>
            </p:txBody>
          </p:sp>
          <p:sp>
            <p:nvSpPr>
              <p:cNvPr id="543792" name="Arc 46"/>
              <p:cNvSpPr>
                <a:spLocks/>
              </p:cNvSpPr>
              <p:nvPr/>
            </p:nvSpPr>
            <p:spPr bwMode="auto">
              <a:xfrm>
                <a:off x="2599" y="1351"/>
                <a:ext cx="974" cy="728"/>
              </a:xfrm>
              <a:custGeom>
                <a:avLst/>
                <a:gdLst>
                  <a:gd name="T0" fmla="*/ 0 w 21600"/>
                  <a:gd name="T1" fmla="*/ 0 h 17241"/>
                  <a:gd name="T2" fmla="*/ 0 w 21600"/>
                  <a:gd name="T3" fmla="*/ 0 h 17241"/>
                  <a:gd name="T4" fmla="*/ 0 w 21600"/>
                  <a:gd name="T5" fmla="*/ 0 h 1724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7241"/>
                  <a:gd name="T11" fmla="*/ 21600 w 21600"/>
                  <a:gd name="T12" fmla="*/ 17241 h 1724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7241" fill="none" extrusionOk="0">
                    <a:moveTo>
                      <a:pt x="5008" y="17240"/>
                    </a:moveTo>
                    <a:cubicBezTo>
                      <a:pt x="1772" y="13358"/>
                      <a:pt x="0" y="8464"/>
                      <a:pt x="0" y="3411"/>
                    </a:cubicBezTo>
                    <a:cubicBezTo>
                      <a:pt x="-1" y="2268"/>
                      <a:pt x="90" y="1128"/>
                      <a:pt x="271" y="0"/>
                    </a:cubicBezTo>
                  </a:path>
                  <a:path w="21600" h="17241" stroke="0" extrusionOk="0">
                    <a:moveTo>
                      <a:pt x="5008" y="17240"/>
                    </a:moveTo>
                    <a:cubicBezTo>
                      <a:pt x="1772" y="13358"/>
                      <a:pt x="0" y="8464"/>
                      <a:pt x="0" y="3411"/>
                    </a:cubicBezTo>
                    <a:cubicBezTo>
                      <a:pt x="-1" y="2268"/>
                      <a:pt x="90" y="1128"/>
                      <a:pt x="271" y="0"/>
                    </a:cubicBezTo>
                    <a:lnTo>
                      <a:pt x="21600" y="3411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3" name="Freeform 47"/>
              <p:cNvSpPr>
                <a:spLocks/>
              </p:cNvSpPr>
              <p:nvPr/>
            </p:nvSpPr>
            <p:spPr bwMode="auto">
              <a:xfrm>
                <a:off x="2798" y="2052"/>
                <a:ext cx="122" cy="115"/>
              </a:xfrm>
              <a:custGeom>
                <a:avLst/>
                <a:gdLst>
                  <a:gd name="T0" fmla="*/ 122 w 122"/>
                  <a:gd name="T1" fmla="*/ 115 h 115"/>
                  <a:gd name="T2" fmla="*/ 47 w 122"/>
                  <a:gd name="T3" fmla="*/ 0 h 115"/>
                  <a:gd name="T4" fmla="*/ 0 w 122"/>
                  <a:gd name="T5" fmla="*/ 53 h 115"/>
                  <a:gd name="T6" fmla="*/ 122 w 122"/>
                  <a:gd name="T7" fmla="*/ 115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2"/>
                  <a:gd name="T13" fmla="*/ 0 h 115"/>
                  <a:gd name="T14" fmla="*/ 122 w 122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2" h="115">
                    <a:moveTo>
                      <a:pt x="122" y="115"/>
                    </a:moveTo>
                    <a:lnTo>
                      <a:pt x="47" y="0"/>
                    </a:lnTo>
                    <a:lnTo>
                      <a:pt x="0" y="53"/>
                    </a:lnTo>
                    <a:lnTo>
                      <a:pt x="122" y="11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4" name="Rectangle 48"/>
              <p:cNvSpPr>
                <a:spLocks noChangeArrowheads="1"/>
              </p:cNvSpPr>
              <p:nvPr/>
            </p:nvSpPr>
            <p:spPr bwMode="auto">
              <a:xfrm>
                <a:off x="2873" y="1928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pic>
            <p:nvPicPr>
              <p:cNvPr id="543795" name="Picture 49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00" y="1432"/>
                <a:ext cx="3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37074" name="Text Box 50"/>
          <p:cNvSpPr txBox="1">
            <a:spLocks noChangeArrowheads="1"/>
          </p:cNvSpPr>
          <p:nvPr/>
        </p:nvSpPr>
        <p:spPr bwMode="auto">
          <a:xfrm>
            <a:off x="3086100" y="863600"/>
            <a:ext cx="249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化的變革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8DC3B-5332-4823-93E4-EE0F3370D79F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1069058" name="Arc 2"/>
          <p:cNvSpPr>
            <a:spLocks/>
          </p:cNvSpPr>
          <p:nvPr/>
        </p:nvSpPr>
        <p:spPr bwMode="auto">
          <a:xfrm flipV="1">
            <a:off x="2895600" y="3387725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59" name="Text Box 3"/>
          <p:cNvSpPr txBox="1">
            <a:spLocks noChangeArrowheads="1"/>
          </p:cNvSpPr>
          <p:nvPr/>
        </p:nvSpPr>
        <p:spPr bwMode="auto">
          <a:xfrm>
            <a:off x="4648200" y="32750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健康</a:t>
            </a:r>
          </a:p>
        </p:txBody>
      </p:sp>
      <p:sp>
        <p:nvSpPr>
          <p:cNvPr id="1069060" name="Arc 4"/>
          <p:cNvSpPr>
            <a:spLocks/>
          </p:cNvSpPr>
          <p:nvPr/>
        </p:nvSpPr>
        <p:spPr bwMode="auto">
          <a:xfrm flipV="1">
            <a:off x="2971800" y="1828800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1" name="Text Box 5"/>
          <p:cNvSpPr txBox="1">
            <a:spLocks noChangeArrowheads="1"/>
          </p:cNvSpPr>
          <p:nvPr/>
        </p:nvSpPr>
        <p:spPr bwMode="auto">
          <a:xfrm>
            <a:off x="5181600" y="2667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62" name="Arc 6"/>
          <p:cNvSpPr>
            <a:spLocks/>
          </p:cNvSpPr>
          <p:nvPr/>
        </p:nvSpPr>
        <p:spPr bwMode="auto">
          <a:xfrm flipV="1">
            <a:off x="2192338" y="2133600"/>
            <a:ext cx="1693862" cy="1497013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3" name="Arc 7"/>
          <p:cNvSpPr>
            <a:spLocks/>
          </p:cNvSpPr>
          <p:nvPr/>
        </p:nvSpPr>
        <p:spPr bwMode="auto">
          <a:xfrm rot="10800000" flipV="1">
            <a:off x="523875" y="1981200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4" name="Text Box 8"/>
          <p:cNvSpPr txBox="1">
            <a:spLocks noChangeArrowheads="1"/>
          </p:cNvSpPr>
          <p:nvPr/>
        </p:nvSpPr>
        <p:spPr bwMode="auto">
          <a:xfrm>
            <a:off x="990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65" name="Text Box 9"/>
          <p:cNvSpPr txBox="1">
            <a:spLocks noChangeArrowheads="1"/>
          </p:cNvSpPr>
          <p:nvPr/>
        </p:nvSpPr>
        <p:spPr bwMode="auto">
          <a:xfrm>
            <a:off x="2935288" y="2238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sp>
        <p:nvSpPr>
          <p:cNvPr id="1069066" name="Text Box 10"/>
          <p:cNvSpPr txBox="1">
            <a:spLocks noChangeArrowheads="1"/>
          </p:cNvSpPr>
          <p:nvPr/>
        </p:nvSpPr>
        <p:spPr bwMode="auto">
          <a:xfrm>
            <a:off x="1828800" y="34274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壓力</a:t>
            </a:r>
          </a:p>
        </p:txBody>
      </p:sp>
      <p:sp>
        <p:nvSpPr>
          <p:cNvPr id="1069067" name="Text Box 11"/>
          <p:cNvSpPr txBox="1">
            <a:spLocks noChangeArrowheads="1"/>
          </p:cNvSpPr>
          <p:nvPr/>
        </p:nvSpPr>
        <p:spPr bwMode="auto">
          <a:xfrm>
            <a:off x="1828800" y="16748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喝酒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0200" y="2590800"/>
            <a:ext cx="1066800" cy="533400"/>
            <a:chOff x="2795" y="2304"/>
            <a:chExt cx="672" cy="336"/>
          </a:xfrm>
        </p:grpSpPr>
        <p:sp>
          <p:nvSpPr>
            <p:cNvPr id="545840" name="Line 1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1" name="Line 1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2" name="Line 1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3" name="Line 1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4" name="AutoShape 1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5" name="Rectangle 1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6" name="Rectangle 1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69076" name="Arc 20"/>
          <p:cNvSpPr>
            <a:spLocks/>
          </p:cNvSpPr>
          <p:nvPr/>
        </p:nvSpPr>
        <p:spPr bwMode="auto">
          <a:xfrm flipV="1">
            <a:off x="2125663" y="4359275"/>
            <a:ext cx="1693862" cy="954088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77" name="Arc 21"/>
          <p:cNvSpPr>
            <a:spLocks/>
          </p:cNvSpPr>
          <p:nvPr/>
        </p:nvSpPr>
        <p:spPr bwMode="auto">
          <a:xfrm rot="10800000" flipV="1">
            <a:off x="457200" y="3770313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78" name="Text Box 22"/>
          <p:cNvSpPr txBox="1">
            <a:spLocks noChangeArrowheads="1"/>
          </p:cNvSpPr>
          <p:nvPr/>
        </p:nvSpPr>
        <p:spPr bwMode="auto">
          <a:xfrm>
            <a:off x="9144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79" name="Text Box 23"/>
          <p:cNvSpPr txBox="1">
            <a:spLocks noChangeArrowheads="1"/>
          </p:cNvSpPr>
          <p:nvPr/>
        </p:nvSpPr>
        <p:spPr bwMode="auto">
          <a:xfrm>
            <a:off x="2590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sp>
        <p:nvSpPr>
          <p:cNvPr id="1069080" name="Text Box 24"/>
          <p:cNvSpPr txBox="1">
            <a:spLocks noChangeArrowheads="1"/>
          </p:cNvSpPr>
          <p:nvPr/>
        </p:nvSpPr>
        <p:spPr bwMode="auto">
          <a:xfrm>
            <a:off x="838200" y="5256213"/>
            <a:ext cx="231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工作量減少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或工作效率提昇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33600" y="3733800"/>
            <a:ext cx="1828800" cy="990600"/>
            <a:chOff x="2496" y="2208"/>
            <a:chExt cx="1152" cy="624"/>
          </a:xfrm>
        </p:grpSpPr>
        <p:sp>
          <p:nvSpPr>
            <p:cNvPr id="545835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</p:grpSpPr>
          <p:sp>
            <p:nvSpPr>
              <p:cNvPr id="545837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5838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5839" name="Text Box 30"/>
              <p:cNvSpPr txBox="1">
                <a:spLocks noChangeArrowheads="1"/>
              </p:cNvSpPr>
              <p:nvPr/>
            </p:nvSpPr>
            <p:spPr bwMode="auto">
              <a:xfrm rot="-2820000">
                <a:off x="3110" y="2362"/>
                <a:ext cx="5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069087" name="Text Box 31"/>
          <p:cNvSpPr txBox="1">
            <a:spLocks noChangeArrowheads="1"/>
          </p:cNvSpPr>
          <p:nvPr/>
        </p:nvSpPr>
        <p:spPr bwMode="auto">
          <a:xfrm>
            <a:off x="3276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600200" y="4343400"/>
            <a:ext cx="1066800" cy="533400"/>
            <a:chOff x="2795" y="2304"/>
            <a:chExt cx="672" cy="336"/>
          </a:xfrm>
        </p:grpSpPr>
        <p:sp>
          <p:nvSpPr>
            <p:cNvPr id="545828" name="Line 3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9" name="Line 3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0" name="Line 3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1" name="Line 3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2" name="AutoShape 3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3" name="Rectangle 3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4" name="Rectangle 3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5814" name="Rectangle 40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美國酗酒勒戒協會的省思</a:t>
            </a:r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5414963" y="3962400"/>
            <a:ext cx="3729037" cy="2225675"/>
            <a:chOff x="3308" y="2736"/>
            <a:chExt cx="2349" cy="1402"/>
          </a:xfrm>
        </p:grpSpPr>
        <p:sp>
          <p:nvSpPr>
            <p:cNvPr id="545817" name="Freeform 45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18" name="Line 46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19" name="Line 47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0" name="Freeform 48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1" name="Text Box 49"/>
            <p:cNvSpPr txBox="1">
              <a:spLocks noChangeArrowheads="1"/>
            </p:cNvSpPr>
            <p:nvPr/>
          </p:nvSpPr>
          <p:spPr bwMode="auto">
            <a:xfrm>
              <a:off x="5088" y="3888"/>
              <a:ext cx="4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545822" name="Text Box 50"/>
            <p:cNvSpPr txBox="1">
              <a:spLocks noChangeArrowheads="1"/>
            </p:cNvSpPr>
            <p:nvPr/>
          </p:nvSpPr>
          <p:spPr bwMode="auto">
            <a:xfrm>
              <a:off x="4608" y="2736"/>
              <a:ext cx="9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545823" name="Text Box 51"/>
            <p:cNvSpPr txBox="1">
              <a:spLocks noChangeArrowheads="1"/>
            </p:cNvSpPr>
            <p:nvPr/>
          </p:nvSpPr>
          <p:spPr bwMode="auto">
            <a:xfrm>
              <a:off x="4704" y="3600"/>
              <a:ext cx="8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545824" name="Text Box 52"/>
            <p:cNvSpPr txBox="1">
              <a:spLocks noChangeArrowheads="1"/>
            </p:cNvSpPr>
            <p:nvPr/>
          </p:nvSpPr>
          <p:spPr bwMode="auto">
            <a:xfrm>
              <a:off x="3312" y="2976"/>
              <a:ext cx="5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喝酒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545825" name="Text Box 53"/>
            <p:cNvSpPr txBox="1">
              <a:spLocks noChangeArrowheads="1"/>
            </p:cNvSpPr>
            <p:nvPr/>
          </p:nvSpPr>
          <p:spPr bwMode="auto">
            <a:xfrm>
              <a:off x="3308" y="3360"/>
              <a:ext cx="50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algn="ctr"/>
              <a:endParaRPr lang="zh-TW" altLang="en-US" b="1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效率</a:t>
              </a:r>
            </a:p>
          </p:txBody>
        </p:sp>
        <p:sp>
          <p:nvSpPr>
            <p:cNvPr id="545826" name="Freeform 54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7" name="Freeform 55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69112" name="Picture 56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276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6" name="群組 55"/>
          <p:cNvGrpSpPr/>
          <p:nvPr/>
        </p:nvGrpSpPr>
        <p:grpSpPr>
          <a:xfrm>
            <a:off x="411163" y="1468685"/>
            <a:ext cx="3627437" cy="2327821"/>
            <a:chOff x="683568" y="1556792"/>
            <a:chExt cx="3600400" cy="2448272"/>
          </a:xfrm>
        </p:grpSpPr>
        <p:sp>
          <p:nvSpPr>
            <p:cNvPr id="57" name="矩形 56"/>
            <p:cNvSpPr/>
            <p:nvPr/>
          </p:nvSpPr>
          <p:spPr>
            <a:xfrm>
              <a:off x="683568" y="1556792"/>
              <a:ext cx="3600400" cy="2448272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1121856" y="1556792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solidFill>
                    <a:srgbClr val="FF0000"/>
                  </a:solidFill>
                </a:rPr>
                <a:t>個人自以為是的心智</a:t>
              </a:r>
              <a:r>
                <a:rPr lang="zh-TW" altLang="en-US" dirty="0">
                  <a:solidFill>
                    <a:srgbClr val="FF0000"/>
                  </a:solidFill>
                </a:rPr>
                <a:t>模式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58" grpId="0" animBg="1"/>
      <p:bldP spid="1069059" grpId="0" autoUpdateAnimBg="0"/>
      <p:bldP spid="1069060" grpId="0" animBg="1"/>
      <p:bldP spid="1069061" grpId="0" autoUpdateAnimBg="0"/>
      <p:bldP spid="1069062" grpId="0" animBg="1"/>
      <p:bldP spid="1069063" grpId="0" animBg="1"/>
      <p:bldP spid="1069064" grpId="0" autoUpdateAnimBg="0"/>
      <p:bldP spid="1069065" grpId="0" autoUpdateAnimBg="0"/>
      <p:bldP spid="1069066" grpId="0" autoUpdateAnimBg="0"/>
      <p:bldP spid="1069067" grpId="0" autoUpdateAnimBg="0"/>
      <p:bldP spid="1069076" grpId="0" animBg="1"/>
      <p:bldP spid="1069077" grpId="0" animBg="1"/>
      <p:bldP spid="1069078" grpId="0" autoUpdateAnimBg="0"/>
      <p:bldP spid="1069079" grpId="0" autoUpdateAnimBg="0"/>
      <p:bldP spid="1069080" grpId="0" autoUpdateAnimBg="0"/>
      <p:bldP spid="106908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捨本逐末－熬夜應付課業壓力</a:t>
            </a:r>
            <a:endParaRPr lang="zh-TW" altLang="en-US" dirty="0"/>
          </a:p>
        </p:txBody>
      </p:sp>
      <p:sp>
        <p:nvSpPr>
          <p:cNvPr id="65" name="圓角矩形 64"/>
          <p:cNvSpPr/>
          <p:nvPr/>
        </p:nvSpPr>
        <p:spPr>
          <a:xfrm>
            <a:off x="1403648" y="1412776"/>
            <a:ext cx="6552728" cy="5256584"/>
          </a:xfrm>
          <a:prstGeom prst="roundRect">
            <a:avLst/>
          </a:prstGeom>
          <a:solidFill>
            <a:srgbClr val="FFFF00">
              <a:alpha val="21000"/>
            </a:srgbClr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78" name="Arc 2"/>
          <p:cNvSpPr>
            <a:spLocks/>
          </p:cNvSpPr>
          <p:nvPr/>
        </p:nvSpPr>
        <p:spPr bwMode="auto">
          <a:xfrm flipV="1">
            <a:off x="4863479" y="3979166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0" name="Text Box 3"/>
          <p:cNvSpPr txBox="1">
            <a:spLocks noChangeArrowheads="1"/>
          </p:cNvSpPr>
          <p:nvPr/>
        </p:nvSpPr>
        <p:spPr bwMode="auto">
          <a:xfrm>
            <a:off x="6527378" y="3866454"/>
            <a:ext cx="996950" cy="457200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B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健康</a:t>
            </a:r>
          </a:p>
        </p:txBody>
      </p:sp>
      <p:sp>
        <p:nvSpPr>
          <p:cNvPr id="85" name="Arc 4"/>
          <p:cNvSpPr>
            <a:spLocks/>
          </p:cNvSpPr>
          <p:nvPr/>
        </p:nvSpPr>
        <p:spPr bwMode="auto">
          <a:xfrm flipV="1">
            <a:off x="4850978" y="2420241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6811218" y="3012329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08" name="Arc 6"/>
          <p:cNvSpPr>
            <a:spLocks/>
          </p:cNvSpPr>
          <p:nvPr/>
        </p:nvSpPr>
        <p:spPr bwMode="auto">
          <a:xfrm rot="21012572" flipV="1">
            <a:off x="4334318" y="2553370"/>
            <a:ext cx="1693862" cy="1584176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9" name="Arc 7"/>
          <p:cNvSpPr>
            <a:spLocks/>
          </p:cNvSpPr>
          <p:nvPr/>
        </p:nvSpPr>
        <p:spPr bwMode="auto">
          <a:xfrm rot="10800000" flipV="1">
            <a:off x="2403053" y="2572641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57150" cap="flat" cmpd="sng" algn="ctr">
            <a:solidFill>
              <a:srgbClr val="4F81BD"/>
            </a:solidFill>
            <a:prstDash val="solid"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2051720" y="3212976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5580112" y="3068960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2" name="Text Box 10"/>
          <p:cNvSpPr txBox="1">
            <a:spLocks noChangeArrowheads="1"/>
          </p:cNvSpPr>
          <p:nvPr/>
        </p:nvSpPr>
        <p:spPr bwMode="auto">
          <a:xfrm>
            <a:off x="3354834" y="4018854"/>
            <a:ext cx="1638590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D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課業壓力</a:t>
            </a:r>
          </a:p>
        </p:txBody>
      </p:sp>
      <p:sp>
        <p:nvSpPr>
          <p:cNvPr id="113" name="Text Box 11"/>
          <p:cNvSpPr txBox="1">
            <a:spLocks noChangeArrowheads="1"/>
          </p:cNvSpPr>
          <p:nvPr/>
        </p:nvSpPr>
        <p:spPr bwMode="auto">
          <a:xfrm>
            <a:off x="3707978" y="2266254"/>
            <a:ext cx="1023037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A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熬夜</a:t>
            </a:r>
          </a:p>
        </p:txBody>
      </p:sp>
      <p:sp>
        <p:nvSpPr>
          <p:cNvPr id="122" name="Arc 20"/>
          <p:cNvSpPr>
            <a:spLocks/>
          </p:cNvSpPr>
          <p:nvPr/>
        </p:nvSpPr>
        <p:spPr bwMode="auto">
          <a:xfrm rot="4080265">
            <a:off x="4369129" y="4688670"/>
            <a:ext cx="1559056" cy="909699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57150" cap="flat" cmpd="sng" algn="ctr">
            <a:solidFill>
              <a:srgbClr val="4F81BD"/>
            </a:solidFill>
            <a:prstDash val="solid"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123" name="Arc 21"/>
          <p:cNvSpPr>
            <a:spLocks/>
          </p:cNvSpPr>
          <p:nvPr/>
        </p:nvSpPr>
        <p:spPr bwMode="auto">
          <a:xfrm rot="10800000" flipV="1">
            <a:off x="2559992" y="4361754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4" name="Text Box 22"/>
          <p:cNvSpPr txBox="1">
            <a:spLocks noChangeArrowheads="1"/>
          </p:cNvSpPr>
          <p:nvPr/>
        </p:nvSpPr>
        <p:spPr bwMode="auto">
          <a:xfrm>
            <a:off x="2130698" y="4812529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25" name="Text Box 23"/>
          <p:cNvSpPr txBox="1">
            <a:spLocks noChangeArrowheads="1"/>
          </p:cNvSpPr>
          <p:nvPr/>
        </p:nvSpPr>
        <p:spPr bwMode="auto">
          <a:xfrm>
            <a:off x="5443066" y="5244577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26" name="Text Box 24"/>
          <p:cNvSpPr txBox="1">
            <a:spLocks noChangeArrowheads="1"/>
          </p:cNvSpPr>
          <p:nvPr/>
        </p:nvSpPr>
        <p:spPr bwMode="auto">
          <a:xfrm>
            <a:off x="3372428" y="5847654"/>
            <a:ext cx="1638590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C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平時努力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012778" y="4325241"/>
            <a:ext cx="1828800" cy="990600"/>
            <a:chOff x="2496" y="2208"/>
            <a:chExt cx="1152" cy="624"/>
          </a:xfrm>
          <a:noFill/>
        </p:grpSpPr>
        <p:sp>
          <p:nvSpPr>
            <p:cNvPr id="128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38100" cap="flat" cmpd="sng" algn="ctr">
              <a:solidFill>
                <a:srgbClr val="4F81BD"/>
              </a:solidFill>
              <a:prstDash val="solid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  <a:grpFill/>
          </p:grpSpPr>
          <p:sp>
            <p:nvSpPr>
              <p:cNvPr id="130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grp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1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grp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2" name="Text Box 30"/>
              <p:cNvSpPr txBox="1">
                <a:spLocks noChangeArrowheads="1"/>
              </p:cNvSpPr>
              <p:nvPr/>
            </p:nvSpPr>
            <p:spPr bwMode="auto">
              <a:xfrm rot="18780000">
                <a:off x="3110" y="2362"/>
                <a:ext cx="500" cy="2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33" name="Text Box 31"/>
          <p:cNvSpPr txBox="1">
            <a:spLocks noChangeArrowheads="1"/>
          </p:cNvSpPr>
          <p:nvPr/>
        </p:nvSpPr>
        <p:spPr bwMode="auto">
          <a:xfrm>
            <a:off x="5443066" y="5820641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142" name="Picture 56" descr="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130" y="4380481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燕尾形向右箭號 142"/>
          <p:cNvSpPr/>
          <p:nvPr/>
        </p:nvSpPr>
        <p:spPr>
          <a:xfrm>
            <a:off x="1835696" y="5921895"/>
            <a:ext cx="1368152" cy="720080"/>
          </a:xfrm>
          <a:prstGeom prst="notched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根本解</a:t>
            </a:r>
          </a:p>
        </p:txBody>
      </p:sp>
      <p:sp>
        <p:nvSpPr>
          <p:cNvPr id="144" name="燕尾形向右箭號 143"/>
          <p:cNvSpPr/>
          <p:nvPr/>
        </p:nvSpPr>
        <p:spPr>
          <a:xfrm rot="20448102" flipH="1">
            <a:off x="4646343" y="1509206"/>
            <a:ext cx="1584176" cy="720080"/>
          </a:xfrm>
          <a:prstGeom prst="notched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表象解</a:t>
            </a: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1" y="1424920"/>
            <a:ext cx="3491880" cy="1989584"/>
            <a:chOff x="3161" y="2644"/>
            <a:chExt cx="2496" cy="1388"/>
          </a:xfrm>
        </p:grpSpPr>
        <p:sp>
          <p:nvSpPr>
            <p:cNvPr id="146" name="Freeform 45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13 h 672"/>
                <a:gd name="T2" fmla="*/ 0 w 2112"/>
                <a:gd name="T3" fmla="*/ 1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4BACC6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7" name="Line 46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8" name="Line 47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9" name="Freeform 48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C0504D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51" name="Text Box 50"/>
            <p:cNvSpPr txBox="1">
              <a:spLocks noChangeArrowheads="1"/>
            </p:cNvSpPr>
            <p:nvPr/>
          </p:nvSpPr>
          <p:spPr bwMode="auto">
            <a:xfrm>
              <a:off x="4185" y="2644"/>
              <a:ext cx="922" cy="2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7620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152" name="Text Box 51"/>
            <p:cNvSpPr txBox="1">
              <a:spLocks noChangeArrowheads="1"/>
            </p:cNvSpPr>
            <p:nvPr/>
          </p:nvSpPr>
          <p:spPr bwMode="auto">
            <a:xfrm>
              <a:off x="4201" y="3390"/>
              <a:ext cx="889" cy="2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7620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153" name="Text Box 52"/>
            <p:cNvSpPr txBox="1">
              <a:spLocks noChangeArrowheads="1"/>
            </p:cNvSpPr>
            <p:nvPr/>
          </p:nvSpPr>
          <p:spPr bwMode="auto">
            <a:xfrm>
              <a:off x="3312" y="2976"/>
              <a:ext cx="581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熬夜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154" name="Text Box 53"/>
            <p:cNvSpPr txBox="1">
              <a:spLocks noChangeArrowheads="1"/>
            </p:cNvSpPr>
            <p:nvPr/>
          </p:nvSpPr>
          <p:spPr bwMode="auto">
            <a:xfrm>
              <a:off x="3161" y="3360"/>
              <a:ext cx="911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標楷體" pitchFamily="65" charset="-12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平時努力</a:t>
              </a:r>
            </a:p>
          </p:txBody>
        </p:sp>
        <p:sp>
          <p:nvSpPr>
            <p:cNvPr id="155" name="Freeform 54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13 h 672"/>
                <a:gd name="T2" fmla="*/ 0 w 2112"/>
                <a:gd name="T3" fmla="*/ 1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F79646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56" name="Freeform 55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9BBB59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157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42477" y="3122339"/>
            <a:ext cx="554037" cy="642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158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1725" y="4883719"/>
            <a:ext cx="554037" cy="642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pSp>
        <p:nvGrpSpPr>
          <p:cNvPr id="42" name="群組 41"/>
          <p:cNvGrpSpPr/>
          <p:nvPr/>
        </p:nvGrpSpPr>
        <p:grpSpPr>
          <a:xfrm>
            <a:off x="2278606" y="1836988"/>
            <a:ext cx="3898339" cy="2638793"/>
            <a:chOff x="683568" y="1556792"/>
            <a:chExt cx="3600400" cy="2448272"/>
          </a:xfrm>
        </p:grpSpPr>
        <p:sp>
          <p:nvSpPr>
            <p:cNvPr id="43" name="矩形 42"/>
            <p:cNvSpPr/>
            <p:nvPr/>
          </p:nvSpPr>
          <p:spPr>
            <a:xfrm>
              <a:off x="683568" y="1556792"/>
              <a:ext cx="3600400" cy="2448272"/>
            </a:xfrm>
            <a:prstGeom prst="rect">
              <a:avLst/>
            </a:prstGeom>
            <a:noFill/>
            <a:ln>
              <a:solidFill>
                <a:srgbClr val="FFFF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1121856" y="1556792"/>
              <a:ext cx="2515649" cy="342666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solidFill>
                    <a:srgbClr val="FFFF00"/>
                  </a:solidFill>
                </a:rPr>
                <a:t>個人自以為是的心智</a:t>
              </a:r>
              <a:r>
                <a:rPr lang="zh-TW" altLang="en-US" dirty="0">
                  <a:solidFill>
                    <a:srgbClr val="FFFF00"/>
                  </a:solidFill>
                </a:rPr>
                <a:t>模式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6851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8" grpId="0" animBg="1"/>
      <p:bldP spid="80" grpId="0" animBg="1" autoUpdateAnimBg="0"/>
      <p:bldP spid="85" grpId="0" animBg="1"/>
      <p:bldP spid="93" grpId="0" autoUpdateAnimBg="0"/>
      <p:bldP spid="108" grpId="0" animBg="1"/>
      <p:bldP spid="109" grpId="0" animBg="1"/>
      <p:bldP spid="110" grpId="0" autoUpdateAnimBg="0"/>
      <p:bldP spid="111" grpId="0" autoUpdateAnimBg="0"/>
      <p:bldP spid="112" grpId="0" animBg="1" autoUpdateAnimBg="0"/>
      <p:bldP spid="113" grpId="0" animBg="1" autoUpdateAnimBg="0"/>
      <p:bldP spid="122" grpId="0" animBg="1"/>
      <p:bldP spid="123" grpId="0" animBg="1"/>
      <p:bldP spid="124" grpId="0" autoUpdateAnimBg="0"/>
      <p:bldP spid="125" grpId="0" autoUpdateAnimBg="0"/>
      <p:bldP spid="126" grpId="0" animBg="1" autoUpdateAnimBg="0"/>
      <p:bldP spid="133" grpId="0" autoUpdateAnimBg="0"/>
      <p:bldP spid="143" grpId="0" animBg="1"/>
      <p:bldP spid="1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C0999-AD25-4C5C-AA56-C9A4A1B110DD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47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畢業壓力</a:t>
            </a:r>
          </a:p>
        </p:txBody>
      </p:sp>
      <p:sp>
        <p:nvSpPr>
          <p:cNvPr id="548868" name="AutoShape 3"/>
          <p:cNvSpPr>
            <a:spLocks noChangeAspect="1" noChangeArrowheads="1" noTextEdit="1"/>
          </p:cNvSpPr>
          <p:nvPr/>
        </p:nvSpPr>
        <p:spPr bwMode="auto">
          <a:xfrm>
            <a:off x="1763713" y="1484313"/>
            <a:ext cx="5113337" cy="4552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9028" name="Rectangle 4"/>
          <p:cNvSpPr>
            <a:spLocks noChangeArrowheads="1"/>
          </p:cNvSpPr>
          <p:nvPr/>
        </p:nvSpPr>
        <p:spPr bwMode="auto">
          <a:xfrm>
            <a:off x="3011488" y="1811338"/>
            <a:ext cx="101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長時間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睡眠逃避</a:t>
            </a:r>
          </a:p>
        </p:txBody>
      </p:sp>
      <p:sp>
        <p:nvSpPr>
          <p:cNvPr id="1409029" name="Rectangle 5"/>
          <p:cNvSpPr>
            <a:spLocks noChangeArrowheads="1"/>
          </p:cNvSpPr>
          <p:nvPr/>
        </p:nvSpPr>
        <p:spPr bwMode="auto">
          <a:xfrm>
            <a:off x="3182938" y="3495675"/>
            <a:ext cx="101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畢業壓力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而心茫茫</a:t>
            </a:r>
            <a:endParaRPr lang="zh-TW" altLang="en-US" sz="16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30" name="Rectangle 6"/>
          <p:cNvSpPr>
            <a:spLocks noChangeArrowheads="1"/>
          </p:cNvSpPr>
          <p:nvPr/>
        </p:nvSpPr>
        <p:spPr bwMode="auto">
          <a:xfrm>
            <a:off x="3105150" y="5241925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徹底確定未來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並加以落實</a:t>
            </a:r>
          </a:p>
        </p:txBody>
      </p:sp>
      <p:sp>
        <p:nvSpPr>
          <p:cNvPr id="1409031" name="Rectangle 7"/>
          <p:cNvSpPr>
            <a:spLocks noChangeArrowheads="1"/>
          </p:cNvSpPr>
          <p:nvPr/>
        </p:nvSpPr>
        <p:spPr bwMode="auto">
          <a:xfrm>
            <a:off x="6143625" y="326231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鬥志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8438" y="1671638"/>
            <a:ext cx="919162" cy="1941512"/>
            <a:chOff x="2525" y="1053"/>
            <a:chExt cx="579" cy="1223"/>
          </a:xfrm>
        </p:grpSpPr>
        <p:sp>
          <p:nvSpPr>
            <p:cNvPr id="548902" name="Freeform 9"/>
            <p:cNvSpPr>
              <a:spLocks/>
            </p:cNvSpPr>
            <p:nvPr/>
          </p:nvSpPr>
          <p:spPr bwMode="auto">
            <a:xfrm>
              <a:off x="2702" y="1210"/>
              <a:ext cx="137" cy="88"/>
            </a:xfrm>
            <a:custGeom>
              <a:avLst/>
              <a:gdLst>
                <a:gd name="T0" fmla="*/ 0 w 137"/>
                <a:gd name="T1" fmla="*/ 0 h 88"/>
                <a:gd name="T2" fmla="*/ 108 w 137"/>
                <a:gd name="T3" fmla="*/ 88 h 88"/>
                <a:gd name="T4" fmla="*/ 137 w 137"/>
                <a:gd name="T5" fmla="*/ 20 h 88"/>
                <a:gd name="T6" fmla="*/ 0 w 137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7"/>
                <a:gd name="T13" fmla="*/ 0 h 88"/>
                <a:gd name="T14" fmla="*/ 137 w 137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7" h="88">
                  <a:moveTo>
                    <a:pt x="0" y="0"/>
                  </a:moveTo>
                  <a:lnTo>
                    <a:pt x="108" y="88"/>
                  </a:lnTo>
                  <a:lnTo>
                    <a:pt x="13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5" y="1053"/>
              <a:ext cx="579" cy="1223"/>
              <a:chOff x="2525" y="1053"/>
              <a:chExt cx="579" cy="1223"/>
            </a:xfrm>
          </p:grpSpPr>
          <p:sp>
            <p:nvSpPr>
              <p:cNvPr id="548904" name="Arc 11"/>
              <p:cNvSpPr>
                <a:spLocks/>
              </p:cNvSpPr>
              <p:nvPr/>
            </p:nvSpPr>
            <p:spPr bwMode="auto">
              <a:xfrm>
                <a:off x="2525" y="1262"/>
                <a:ext cx="579" cy="1014"/>
              </a:xfrm>
              <a:custGeom>
                <a:avLst/>
                <a:gdLst>
                  <a:gd name="T0" fmla="*/ 0 w 21600"/>
                  <a:gd name="T1" fmla="*/ 0 h 37781"/>
                  <a:gd name="T2" fmla="*/ 0 w 21600"/>
                  <a:gd name="T3" fmla="*/ 0 h 37781"/>
                  <a:gd name="T4" fmla="*/ 0 w 21600"/>
                  <a:gd name="T5" fmla="*/ 0 h 377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81"/>
                  <a:gd name="T11" fmla="*/ 21600 w 21600"/>
                  <a:gd name="T12" fmla="*/ 37781 h 377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81" fill="none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</a:path>
                  <a:path w="21600" h="37781" stroke="0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  <a:lnTo>
                      <a:pt x="0" y="18618"/>
                    </a:lnTo>
                    <a:close/>
                  </a:path>
                </a:pathLst>
              </a:cu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8905" name="Rectangle 12"/>
              <p:cNvSpPr>
                <a:spLocks noChangeArrowheads="1"/>
              </p:cNvSpPr>
              <p:nvPr/>
            </p:nvSpPr>
            <p:spPr bwMode="auto">
              <a:xfrm>
                <a:off x="2830" y="1053"/>
                <a:ext cx="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762000">
                  <a:spcBef>
                    <a:spcPct val="50000"/>
                  </a:spcBef>
                </a:pPr>
                <a:r>
                  <a:rPr lang="en-US" altLang="zh-TW" sz="2000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16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433638" y="1997075"/>
            <a:ext cx="904875" cy="1849438"/>
            <a:chOff x="1533" y="1258"/>
            <a:chExt cx="570" cy="1165"/>
          </a:xfrm>
        </p:grpSpPr>
        <p:sp>
          <p:nvSpPr>
            <p:cNvPr id="548899" name="Arc 14"/>
            <p:cNvSpPr>
              <a:spLocks/>
            </p:cNvSpPr>
            <p:nvPr/>
          </p:nvSpPr>
          <p:spPr bwMode="auto">
            <a:xfrm>
              <a:off x="1533" y="1258"/>
              <a:ext cx="570" cy="949"/>
            </a:xfrm>
            <a:custGeom>
              <a:avLst/>
              <a:gdLst>
                <a:gd name="T0" fmla="*/ 0 w 21600"/>
                <a:gd name="T1" fmla="*/ 0 h 36000"/>
                <a:gd name="T2" fmla="*/ 0 w 21600"/>
                <a:gd name="T3" fmla="*/ 0 h 36000"/>
                <a:gd name="T4" fmla="*/ 0 w 21600"/>
                <a:gd name="T5" fmla="*/ 0 h 360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000"/>
                <a:gd name="T11" fmla="*/ 21600 w 21600"/>
                <a:gd name="T12" fmla="*/ 36000 h 36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000" fill="none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</a:path>
                <a:path w="21600" h="36000" stroke="0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  <a:lnTo>
                    <a:pt x="21600" y="1981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0" name="Freeform 15"/>
            <p:cNvSpPr>
              <a:spLocks/>
            </p:cNvSpPr>
            <p:nvPr/>
          </p:nvSpPr>
          <p:spPr bwMode="auto">
            <a:xfrm>
              <a:off x="1710" y="2173"/>
              <a:ext cx="138" cy="108"/>
            </a:xfrm>
            <a:custGeom>
              <a:avLst/>
              <a:gdLst>
                <a:gd name="T0" fmla="*/ 138 w 138"/>
                <a:gd name="T1" fmla="*/ 108 h 108"/>
                <a:gd name="T2" fmla="*/ 39 w 138"/>
                <a:gd name="T3" fmla="*/ 0 h 108"/>
                <a:gd name="T4" fmla="*/ 0 w 138"/>
                <a:gd name="T5" fmla="*/ 68 h 108"/>
                <a:gd name="T6" fmla="*/ 138 w 138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08"/>
                <a:gd name="T14" fmla="*/ 138 w 138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08">
                  <a:moveTo>
                    <a:pt x="138" y="108"/>
                  </a:moveTo>
                  <a:lnTo>
                    <a:pt x="39" y="0"/>
                  </a:lnTo>
                  <a:lnTo>
                    <a:pt x="0" y="68"/>
                  </a:lnTo>
                  <a:lnTo>
                    <a:pt x="138" y="10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1" name="Rectangle 16"/>
            <p:cNvSpPr>
              <a:spLocks noChangeArrowheads="1"/>
            </p:cNvSpPr>
            <p:nvPr/>
          </p:nvSpPr>
          <p:spPr bwMode="auto">
            <a:xfrm>
              <a:off x="1631" y="2231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62188" y="3683000"/>
            <a:ext cx="1076325" cy="1971675"/>
            <a:chOff x="1425" y="2320"/>
            <a:chExt cx="678" cy="1242"/>
          </a:xfrm>
        </p:grpSpPr>
        <p:sp>
          <p:nvSpPr>
            <p:cNvPr id="548896" name="Arc 1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7" name="Freeform 19"/>
            <p:cNvSpPr>
              <a:spLocks/>
            </p:cNvSpPr>
            <p:nvPr/>
          </p:nvSpPr>
          <p:spPr bwMode="auto">
            <a:xfrm>
              <a:off x="1700" y="2320"/>
              <a:ext cx="148" cy="88"/>
            </a:xfrm>
            <a:custGeom>
              <a:avLst/>
              <a:gdLst>
                <a:gd name="T0" fmla="*/ 148 w 148"/>
                <a:gd name="T1" fmla="*/ 0 h 88"/>
                <a:gd name="T2" fmla="*/ 0 w 148"/>
                <a:gd name="T3" fmla="*/ 20 h 88"/>
                <a:gd name="T4" fmla="*/ 39 w 148"/>
                <a:gd name="T5" fmla="*/ 88 h 88"/>
                <a:gd name="T6" fmla="*/ 148 w 14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88"/>
                <a:gd name="T14" fmla="*/ 148 w 14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88">
                  <a:moveTo>
                    <a:pt x="148" y="0"/>
                  </a:moveTo>
                  <a:lnTo>
                    <a:pt x="0" y="20"/>
                  </a:lnTo>
                  <a:lnTo>
                    <a:pt x="39" y="8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8" name="Rectangle 20"/>
            <p:cNvSpPr>
              <a:spLocks noChangeArrowheads="1"/>
            </p:cNvSpPr>
            <p:nvPr/>
          </p:nvSpPr>
          <p:spPr bwMode="auto">
            <a:xfrm>
              <a:off x="1739" y="2398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946525" y="1671638"/>
            <a:ext cx="2624138" cy="1793875"/>
            <a:chOff x="2486" y="1053"/>
            <a:chExt cx="1653" cy="1130"/>
          </a:xfrm>
        </p:grpSpPr>
        <p:sp>
          <p:nvSpPr>
            <p:cNvPr id="548893" name="Arc 22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4" name="Freeform 23"/>
            <p:cNvSpPr>
              <a:spLocks/>
            </p:cNvSpPr>
            <p:nvPr/>
          </p:nvSpPr>
          <p:spPr bwMode="auto">
            <a:xfrm>
              <a:off x="3949" y="1898"/>
              <a:ext cx="79" cy="147"/>
            </a:xfrm>
            <a:custGeom>
              <a:avLst/>
              <a:gdLst>
                <a:gd name="T0" fmla="*/ 69 w 79"/>
                <a:gd name="T1" fmla="*/ 147 h 147"/>
                <a:gd name="T2" fmla="*/ 79 w 79"/>
                <a:gd name="T3" fmla="*/ 0 h 147"/>
                <a:gd name="T4" fmla="*/ 0 w 79"/>
                <a:gd name="T5" fmla="*/ 9 h 147"/>
                <a:gd name="T6" fmla="*/ 69 w 79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47"/>
                <a:gd name="T14" fmla="*/ 79 w 79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47">
                  <a:moveTo>
                    <a:pt x="69" y="147"/>
                  </a:moveTo>
                  <a:lnTo>
                    <a:pt x="79" y="0"/>
                  </a:lnTo>
                  <a:lnTo>
                    <a:pt x="0" y="9"/>
                  </a:lnTo>
                  <a:lnTo>
                    <a:pt x="69" y="14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5" name="Rectangle 24"/>
            <p:cNvSpPr>
              <a:spLocks noChangeArrowheads="1"/>
            </p:cNvSpPr>
            <p:nvPr/>
          </p:nvSpPr>
          <p:spPr bwMode="auto">
            <a:xfrm>
              <a:off x="4086" y="1799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398963" y="3589338"/>
            <a:ext cx="1995487" cy="2176462"/>
            <a:chOff x="2771" y="2261"/>
            <a:chExt cx="1257" cy="1371"/>
          </a:xfrm>
        </p:grpSpPr>
        <p:sp>
          <p:nvSpPr>
            <p:cNvPr id="548890" name="Arc 26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1" name="Freeform 27"/>
            <p:cNvSpPr>
              <a:spLocks/>
            </p:cNvSpPr>
            <p:nvPr/>
          </p:nvSpPr>
          <p:spPr bwMode="auto">
            <a:xfrm>
              <a:off x="3173" y="3361"/>
              <a:ext cx="138" cy="88"/>
            </a:xfrm>
            <a:custGeom>
              <a:avLst/>
              <a:gdLst>
                <a:gd name="T0" fmla="*/ 0 w 138"/>
                <a:gd name="T1" fmla="*/ 88 h 88"/>
                <a:gd name="T2" fmla="*/ 138 w 138"/>
                <a:gd name="T3" fmla="*/ 69 h 88"/>
                <a:gd name="T4" fmla="*/ 108 w 138"/>
                <a:gd name="T5" fmla="*/ 0 h 88"/>
                <a:gd name="T6" fmla="*/ 0 w 138"/>
                <a:gd name="T7" fmla="*/ 88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88"/>
                <a:gd name="T14" fmla="*/ 138 w 13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88">
                  <a:moveTo>
                    <a:pt x="0" y="88"/>
                  </a:moveTo>
                  <a:lnTo>
                    <a:pt x="138" y="69"/>
                  </a:lnTo>
                  <a:lnTo>
                    <a:pt x="10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2" name="Rectangle 28"/>
            <p:cNvSpPr>
              <a:spLocks noChangeArrowheads="1"/>
            </p:cNvSpPr>
            <p:nvPr/>
          </p:nvSpPr>
          <p:spPr bwMode="auto">
            <a:xfrm>
              <a:off x="3301" y="344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024313" y="3679825"/>
            <a:ext cx="966787" cy="1843088"/>
            <a:chOff x="2535" y="2318"/>
            <a:chExt cx="609" cy="984"/>
          </a:xfrm>
        </p:grpSpPr>
        <p:sp>
          <p:nvSpPr>
            <p:cNvPr id="548887" name="Arc 30"/>
            <p:cNvSpPr>
              <a:spLocks/>
            </p:cNvSpPr>
            <p:nvPr/>
          </p:nvSpPr>
          <p:spPr bwMode="auto">
            <a:xfrm>
              <a:off x="2535" y="2318"/>
              <a:ext cx="609" cy="879"/>
            </a:xfrm>
            <a:custGeom>
              <a:avLst/>
              <a:gdLst>
                <a:gd name="T0" fmla="*/ 0 w 21600"/>
                <a:gd name="T1" fmla="*/ 0 h 31162"/>
                <a:gd name="T2" fmla="*/ 0 w 21600"/>
                <a:gd name="T3" fmla="*/ 0 h 31162"/>
                <a:gd name="T4" fmla="*/ 0 w 21600"/>
                <a:gd name="T5" fmla="*/ 0 h 311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162"/>
                <a:gd name="T11" fmla="*/ 21600 w 21600"/>
                <a:gd name="T12" fmla="*/ 31162 h 31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162" fill="none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</a:path>
                <a:path w="21600" h="31162" stroke="0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  <a:lnTo>
                    <a:pt x="0" y="1959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8" name="Freeform 31"/>
            <p:cNvSpPr>
              <a:spLocks/>
            </p:cNvSpPr>
            <p:nvPr/>
          </p:nvSpPr>
          <p:spPr bwMode="auto">
            <a:xfrm>
              <a:off x="2957" y="3165"/>
              <a:ext cx="118" cy="137"/>
            </a:xfrm>
            <a:custGeom>
              <a:avLst/>
              <a:gdLst>
                <a:gd name="T0" fmla="*/ 0 w 118"/>
                <a:gd name="T1" fmla="*/ 137 h 137"/>
                <a:gd name="T2" fmla="*/ 118 w 118"/>
                <a:gd name="T3" fmla="*/ 59 h 137"/>
                <a:gd name="T4" fmla="*/ 59 w 118"/>
                <a:gd name="T5" fmla="*/ 0 h 137"/>
                <a:gd name="T6" fmla="*/ 0 w 118"/>
                <a:gd name="T7" fmla="*/ 137 h 1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137"/>
                <a:gd name="T14" fmla="*/ 118 w 118"/>
                <a:gd name="T15" fmla="*/ 137 h 1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137">
                  <a:moveTo>
                    <a:pt x="0" y="137"/>
                  </a:moveTo>
                  <a:lnTo>
                    <a:pt x="118" y="59"/>
                  </a:lnTo>
                  <a:lnTo>
                    <a:pt x="59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9" name="Rectangle 32"/>
            <p:cNvSpPr>
              <a:spLocks noChangeArrowheads="1"/>
            </p:cNvSpPr>
            <p:nvPr/>
          </p:nvSpPr>
          <p:spPr bwMode="auto">
            <a:xfrm>
              <a:off x="2908" y="3017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pic>
        <p:nvPicPr>
          <p:cNvPr id="1409057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2638" y="252888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8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6763" y="427513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9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4925" y="3230563"/>
            <a:ext cx="5000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262188" y="1671638"/>
            <a:ext cx="4132262" cy="3983037"/>
            <a:chOff x="1425" y="1053"/>
            <a:chExt cx="2603" cy="2509"/>
          </a:xfrm>
        </p:grpSpPr>
        <p:sp>
          <p:nvSpPr>
            <p:cNvPr id="548883" name="Arc 37"/>
            <p:cNvSpPr>
              <a:spLocks/>
            </p:cNvSpPr>
            <p:nvPr/>
          </p:nvSpPr>
          <p:spPr bwMode="auto">
            <a:xfrm>
              <a:off x="2525" y="1262"/>
              <a:ext cx="579" cy="1014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</a:path>
                <a:path w="21600" h="37781" stroke="0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  <a:lnTo>
                    <a:pt x="0" y="18618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4" name="Arc 3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5" name="Arc 39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6" name="Arc 40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3" name="群組 42"/>
          <p:cNvGrpSpPr/>
          <p:nvPr/>
        </p:nvGrpSpPr>
        <p:grpSpPr>
          <a:xfrm>
            <a:off x="1979712" y="1417639"/>
            <a:ext cx="3135214" cy="2614202"/>
            <a:chOff x="683568" y="1556792"/>
            <a:chExt cx="3600400" cy="2448272"/>
          </a:xfrm>
        </p:grpSpPr>
        <p:sp>
          <p:nvSpPr>
            <p:cNvPr id="44" name="矩形 43"/>
            <p:cNvSpPr/>
            <p:nvPr/>
          </p:nvSpPr>
          <p:spPr>
            <a:xfrm>
              <a:off x="683568" y="1556792"/>
              <a:ext cx="3600400" cy="2448272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1121856" y="1556792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solidFill>
                    <a:srgbClr val="FF0000"/>
                  </a:solidFill>
                </a:rPr>
                <a:t>個人自以為是的心智</a:t>
              </a:r>
              <a:r>
                <a:rPr lang="zh-TW" altLang="en-US" dirty="0">
                  <a:solidFill>
                    <a:srgbClr val="FF0000"/>
                  </a:solidFill>
                </a:rPr>
                <a:t>模式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0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0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0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0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0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28" grpId="0"/>
      <p:bldP spid="1409029" grpId="0"/>
      <p:bldP spid="1409030" grpId="0"/>
      <p:bldP spid="14090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DFBCF-A324-42A5-AAD0-5793A10866B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MJ</a:t>
            </a:r>
            <a:r>
              <a:rPr lang="zh-TW" altLang="en-US" dirty="0" smtClean="0">
                <a:solidFill>
                  <a:schemeClr val="tx1"/>
                </a:solidFill>
              </a:rPr>
              <a:t>公司</a:t>
            </a:r>
            <a:r>
              <a:rPr lang="en-US" altLang="zh-TW" dirty="0" smtClean="0">
                <a:solidFill>
                  <a:schemeClr val="tx1"/>
                </a:solidFill>
              </a:rPr>
              <a:t>CEO</a:t>
            </a:r>
            <a:r>
              <a:rPr lang="zh-TW" altLang="en-US" dirty="0" smtClean="0">
                <a:solidFill>
                  <a:schemeClr val="tx1"/>
                </a:solidFill>
              </a:rPr>
              <a:t>原心智模式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539652" name="Rectangle 3"/>
          <p:cNvSpPr>
            <a:spLocks noChangeArrowheads="1"/>
          </p:cNvSpPr>
          <p:nvPr/>
        </p:nvSpPr>
        <p:spPr bwMode="auto">
          <a:xfrm>
            <a:off x="762000" y="1295400"/>
            <a:ext cx="7239000" cy="4848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539653" name="Rectangle 4"/>
          <p:cNvSpPr>
            <a:spLocks noChangeArrowheads="1"/>
          </p:cNvSpPr>
          <p:nvPr/>
        </p:nvSpPr>
        <p:spPr bwMode="auto">
          <a:xfrm>
            <a:off x="3038475" y="1323975"/>
            <a:ext cx="3467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b="1" u="sng">
                <a:solidFill>
                  <a:srgbClr val="000000"/>
                </a:solidFill>
                <a:latin typeface="標楷體" pitchFamily="65" charset="-120"/>
              </a:rPr>
              <a:t>MJ</a:t>
            </a:r>
            <a:r>
              <a:rPr lang="zh-TW" altLang="en-US" b="1" u="sng">
                <a:solidFill>
                  <a:srgbClr val="000000"/>
                </a:solidFill>
                <a:latin typeface="標楷體" pitchFamily="65" charset="-120"/>
              </a:rPr>
              <a:t>公司降低成本方案如何有效？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5" name="Rectangle 5"/>
          <p:cNvSpPr>
            <a:spLocks noChangeArrowheads="1"/>
          </p:cNvSpPr>
          <p:nvPr/>
        </p:nvSpPr>
        <p:spPr bwMode="auto">
          <a:xfrm>
            <a:off x="2817813" y="2479675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競爭激烈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6" name="Rectangle 6"/>
          <p:cNvSpPr>
            <a:spLocks noChangeArrowheads="1"/>
          </p:cNvSpPr>
          <p:nvPr/>
        </p:nvSpPr>
        <p:spPr bwMode="auto">
          <a:xfrm>
            <a:off x="3956050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降低成本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7" name="Rectangle 7"/>
          <p:cNvSpPr>
            <a:spLocks noChangeArrowheads="1"/>
          </p:cNvSpPr>
          <p:nvPr/>
        </p:nvSpPr>
        <p:spPr bwMode="auto">
          <a:xfrm>
            <a:off x="2803525" y="4881563"/>
            <a:ext cx="7588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競爭力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8" name="Rectangle 8"/>
          <p:cNvSpPr>
            <a:spLocks noChangeArrowheads="1"/>
          </p:cNvSpPr>
          <p:nvPr/>
        </p:nvSpPr>
        <p:spPr bwMode="auto">
          <a:xfrm>
            <a:off x="1552575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贏得訂單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52788" y="2738438"/>
            <a:ext cx="1462087" cy="1047750"/>
            <a:chOff x="2049" y="1725"/>
            <a:chExt cx="921" cy="660"/>
          </a:xfrm>
        </p:grpSpPr>
        <p:sp>
          <p:nvSpPr>
            <p:cNvPr id="539687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8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9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365500" y="4010025"/>
            <a:ext cx="1036638" cy="1349375"/>
            <a:chOff x="2120" y="2526"/>
            <a:chExt cx="653" cy="850"/>
          </a:xfrm>
        </p:grpSpPr>
        <p:sp>
          <p:nvSpPr>
            <p:cNvPr id="539684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5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6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95438" y="4094163"/>
            <a:ext cx="1236662" cy="1109662"/>
            <a:chOff x="1005" y="2579"/>
            <a:chExt cx="779" cy="699"/>
          </a:xfrm>
        </p:grpSpPr>
        <p:sp>
          <p:nvSpPr>
            <p:cNvPr id="539681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2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3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46275" y="2338388"/>
            <a:ext cx="1025525" cy="1449387"/>
            <a:chOff x="1226" y="1473"/>
            <a:chExt cx="646" cy="913"/>
          </a:xfrm>
        </p:grpSpPr>
        <p:sp>
          <p:nvSpPr>
            <p:cNvPr id="539678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79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0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pic>
        <p:nvPicPr>
          <p:cNvPr id="1233945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7663" y="367347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1991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25" grpId="0" autoUpdateAnimBg="0"/>
      <p:bldP spid="1233926" grpId="0" autoUpdateAnimBg="0"/>
      <p:bldP spid="1233927" grpId="0" autoUpdateAnimBg="0"/>
      <p:bldP spid="12339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C0999-AD25-4C5C-AA56-C9A4A1B110DD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47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肥胖壓力</a:t>
            </a:r>
          </a:p>
        </p:txBody>
      </p:sp>
      <p:sp>
        <p:nvSpPr>
          <p:cNvPr id="548868" name="AutoShape 3"/>
          <p:cNvSpPr>
            <a:spLocks noChangeAspect="1" noChangeArrowheads="1" noTextEdit="1"/>
          </p:cNvSpPr>
          <p:nvPr/>
        </p:nvSpPr>
        <p:spPr bwMode="auto">
          <a:xfrm>
            <a:off x="1583981" y="1196752"/>
            <a:ext cx="5436291" cy="48405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9028" name="Rectangle 4"/>
          <p:cNvSpPr>
            <a:spLocks noChangeArrowheads="1"/>
          </p:cNvSpPr>
          <p:nvPr/>
        </p:nvSpPr>
        <p:spPr bwMode="auto">
          <a:xfrm>
            <a:off x="3011488" y="1811338"/>
            <a:ext cx="7694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  絕食</a:t>
            </a:r>
            <a:endParaRPr lang="zh-TW" altLang="en-US" sz="2000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29" name="Rectangle 5"/>
          <p:cNvSpPr>
            <a:spLocks noChangeArrowheads="1"/>
          </p:cNvSpPr>
          <p:nvPr/>
        </p:nvSpPr>
        <p:spPr bwMode="auto">
          <a:xfrm>
            <a:off x="3182938" y="3495675"/>
            <a:ext cx="10259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肥</a:t>
            </a:r>
            <a:r>
              <a:rPr lang="zh-TW" altLang="en-US" sz="2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胖</a:t>
            </a:r>
            <a:r>
              <a:rPr lang="zh-TW" altLang="en-US" sz="2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壓力</a:t>
            </a:r>
            <a:endParaRPr lang="zh-TW" altLang="en-US" sz="20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409030" name="Rectangle 6"/>
          <p:cNvSpPr>
            <a:spLocks noChangeArrowheads="1"/>
          </p:cNvSpPr>
          <p:nvPr/>
        </p:nvSpPr>
        <p:spPr bwMode="auto">
          <a:xfrm>
            <a:off x="3339874" y="5257637"/>
            <a:ext cx="10259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endParaRPr lang="zh-TW" altLang="en-US" sz="2000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規律運動</a:t>
            </a:r>
            <a:endParaRPr lang="zh-TW" altLang="en-US" sz="20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31" name="Rectangle 7"/>
          <p:cNvSpPr>
            <a:spLocks noChangeArrowheads="1"/>
          </p:cNvSpPr>
          <p:nvPr/>
        </p:nvSpPr>
        <p:spPr bwMode="auto">
          <a:xfrm>
            <a:off x="6143625" y="3262313"/>
            <a:ext cx="5129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健康</a:t>
            </a:r>
            <a:endParaRPr lang="zh-TW" altLang="en-US" sz="2000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8438" y="1671638"/>
            <a:ext cx="919162" cy="1941512"/>
            <a:chOff x="2525" y="1053"/>
            <a:chExt cx="579" cy="1223"/>
          </a:xfrm>
        </p:grpSpPr>
        <p:sp>
          <p:nvSpPr>
            <p:cNvPr id="548902" name="Freeform 9"/>
            <p:cNvSpPr>
              <a:spLocks/>
            </p:cNvSpPr>
            <p:nvPr/>
          </p:nvSpPr>
          <p:spPr bwMode="auto">
            <a:xfrm>
              <a:off x="2702" y="1210"/>
              <a:ext cx="137" cy="88"/>
            </a:xfrm>
            <a:custGeom>
              <a:avLst/>
              <a:gdLst>
                <a:gd name="T0" fmla="*/ 0 w 137"/>
                <a:gd name="T1" fmla="*/ 0 h 88"/>
                <a:gd name="T2" fmla="*/ 108 w 137"/>
                <a:gd name="T3" fmla="*/ 88 h 88"/>
                <a:gd name="T4" fmla="*/ 137 w 137"/>
                <a:gd name="T5" fmla="*/ 20 h 88"/>
                <a:gd name="T6" fmla="*/ 0 w 137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7"/>
                <a:gd name="T13" fmla="*/ 0 h 88"/>
                <a:gd name="T14" fmla="*/ 137 w 137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7" h="88">
                  <a:moveTo>
                    <a:pt x="0" y="0"/>
                  </a:moveTo>
                  <a:lnTo>
                    <a:pt x="108" y="88"/>
                  </a:lnTo>
                  <a:lnTo>
                    <a:pt x="13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5" y="1053"/>
              <a:ext cx="579" cy="1223"/>
              <a:chOff x="2525" y="1053"/>
              <a:chExt cx="579" cy="1223"/>
            </a:xfrm>
          </p:grpSpPr>
          <p:sp>
            <p:nvSpPr>
              <p:cNvPr id="548904" name="Arc 11"/>
              <p:cNvSpPr>
                <a:spLocks/>
              </p:cNvSpPr>
              <p:nvPr/>
            </p:nvSpPr>
            <p:spPr bwMode="auto">
              <a:xfrm>
                <a:off x="2525" y="1262"/>
                <a:ext cx="579" cy="1014"/>
              </a:xfrm>
              <a:custGeom>
                <a:avLst/>
                <a:gdLst>
                  <a:gd name="T0" fmla="*/ 0 w 21600"/>
                  <a:gd name="T1" fmla="*/ 0 h 37781"/>
                  <a:gd name="T2" fmla="*/ 0 w 21600"/>
                  <a:gd name="T3" fmla="*/ 0 h 37781"/>
                  <a:gd name="T4" fmla="*/ 0 w 21600"/>
                  <a:gd name="T5" fmla="*/ 0 h 377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81"/>
                  <a:gd name="T11" fmla="*/ 21600 w 21600"/>
                  <a:gd name="T12" fmla="*/ 37781 h 377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81" fill="none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</a:path>
                  <a:path w="21600" h="37781" stroke="0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  <a:lnTo>
                      <a:pt x="0" y="18618"/>
                    </a:lnTo>
                    <a:close/>
                  </a:path>
                </a:pathLst>
              </a:cu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8905" name="Rectangle 12"/>
              <p:cNvSpPr>
                <a:spLocks noChangeArrowheads="1"/>
              </p:cNvSpPr>
              <p:nvPr/>
            </p:nvSpPr>
            <p:spPr bwMode="auto">
              <a:xfrm>
                <a:off x="2830" y="1053"/>
                <a:ext cx="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762000">
                  <a:spcBef>
                    <a:spcPct val="50000"/>
                  </a:spcBef>
                </a:pPr>
                <a:r>
                  <a:rPr lang="en-US" altLang="zh-TW" sz="2000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16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433638" y="1997075"/>
            <a:ext cx="904875" cy="1849438"/>
            <a:chOff x="1533" y="1258"/>
            <a:chExt cx="570" cy="1165"/>
          </a:xfrm>
        </p:grpSpPr>
        <p:sp>
          <p:nvSpPr>
            <p:cNvPr id="548899" name="Arc 14"/>
            <p:cNvSpPr>
              <a:spLocks/>
            </p:cNvSpPr>
            <p:nvPr/>
          </p:nvSpPr>
          <p:spPr bwMode="auto">
            <a:xfrm>
              <a:off x="1533" y="1258"/>
              <a:ext cx="570" cy="949"/>
            </a:xfrm>
            <a:custGeom>
              <a:avLst/>
              <a:gdLst>
                <a:gd name="T0" fmla="*/ 0 w 21600"/>
                <a:gd name="T1" fmla="*/ 0 h 36000"/>
                <a:gd name="T2" fmla="*/ 0 w 21600"/>
                <a:gd name="T3" fmla="*/ 0 h 36000"/>
                <a:gd name="T4" fmla="*/ 0 w 21600"/>
                <a:gd name="T5" fmla="*/ 0 h 360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000"/>
                <a:gd name="T11" fmla="*/ 21600 w 21600"/>
                <a:gd name="T12" fmla="*/ 36000 h 36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000" fill="none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</a:path>
                <a:path w="21600" h="36000" stroke="0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  <a:lnTo>
                    <a:pt x="21600" y="1981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0" name="Freeform 15"/>
            <p:cNvSpPr>
              <a:spLocks/>
            </p:cNvSpPr>
            <p:nvPr/>
          </p:nvSpPr>
          <p:spPr bwMode="auto">
            <a:xfrm>
              <a:off x="1710" y="2173"/>
              <a:ext cx="138" cy="108"/>
            </a:xfrm>
            <a:custGeom>
              <a:avLst/>
              <a:gdLst>
                <a:gd name="T0" fmla="*/ 138 w 138"/>
                <a:gd name="T1" fmla="*/ 108 h 108"/>
                <a:gd name="T2" fmla="*/ 39 w 138"/>
                <a:gd name="T3" fmla="*/ 0 h 108"/>
                <a:gd name="T4" fmla="*/ 0 w 138"/>
                <a:gd name="T5" fmla="*/ 68 h 108"/>
                <a:gd name="T6" fmla="*/ 138 w 138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08"/>
                <a:gd name="T14" fmla="*/ 138 w 138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08">
                  <a:moveTo>
                    <a:pt x="138" y="108"/>
                  </a:moveTo>
                  <a:lnTo>
                    <a:pt x="39" y="0"/>
                  </a:lnTo>
                  <a:lnTo>
                    <a:pt x="0" y="68"/>
                  </a:lnTo>
                  <a:lnTo>
                    <a:pt x="138" y="10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1" name="Rectangle 16"/>
            <p:cNvSpPr>
              <a:spLocks noChangeArrowheads="1"/>
            </p:cNvSpPr>
            <p:nvPr/>
          </p:nvSpPr>
          <p:spPr bwMode="auto">
            <a:xfrm>
              <a:off x="1631" y="2231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62188" y="3683000"/>
            <a:ext cx="1076325" cy="1971675"/>
            <a:chOff x="1425" y="2320"/>
            <a:chExt cx="678" cy="1242"/>
          </a:xfrm>
        </p:grpSpPr>
        <p:sp>
          <p:nvSpPr>
            <p:cNvPr id="548896" name="Arc 1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7" name="Freeform 19"/>
            <p:cNvSpPr>
              <a:spLocks/>
            </p:cNvSpPr>
            <p:nvPr/>
          </p:nvSpPr>
          <p:spPr bwMode="auto">
            <a:xfrm>
              <a:off x="1700" y="2320"/>
              <a:ext cx="148" cy="88"/>
            </a:xfrm>
            <a:custGeom>
              <a:avLst/>
              <a:gdLst>
                <a:gd name="T0" fmla="*/ 148 w 148"/>
                <a:gd name="T1" fmla="*/ 0 h 88"/>
                <a:gd name="T2" fmla="*/ 0 w 148"/>
                <a:gd name="T3" fmla="*/ 20 h 88"/>
                <a:gd name="T4" fmla="*/ 39 w 148"/>
                <a:gd name="T5" fmla="*/ 88 h 88"/>
                <a:gd name="T6" fmla="*/ 148 w 14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88"/>
                <a:gd name="T14" fmla="*/ 148 w 14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88">
                  <a:moveTo>
                    <a:pt x="148" y="0"/>
                  </a:moveTo>
                  <a:lnTo>
                    <a:pt x="0" y="20"/>
                  </a:lnTo>
                  <a:lnTo>
                    <a:pt x="39" y="8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8" name="Rectangle 20"/>
            <p:cNvSpPr>
              <a:spLocks noChangeArrowheads="1"/>
            </p:cNvSpPr>
            <p:nvPr/>
          </p:nvSpPr>
          <p:spPr bwMode="auto">
            <a:xfrm>
              <a:off x="1739" y="2398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946525" y="1671638"/>
            <a:ext cx="2624138" cy="1793875"/>
            <a:chOff x="2486" y="1053"/>
            <a:chExt cx="1653" cy="1130"/>
          </a:xfrm>
        </p:grpSpPr>
        <p:sp>
          <p:nvSpPr>
            <p:cNvPr id="548893" name="Arc 22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4" name="Freeform 23"/>
            <p:cNvSpPr>
              <a:spLocks/>
            </p:cNvSpPr>
            <p:nvPr/>
          </p:nvSpPr>
          <p:spPr bwMode="auto">
            <a:xfrm>
              <a:off x="3949" y="1898"/>
              <a:ext cx="79" cy="147"/>
            </a:xfrm>
            <a:custGeom>
              <a:avLst/>
              <a:gdLst>
                <a:gd name="T0" fmla="*/ 69 w 79"/>
                <a:gd name="T1" fmla="*/ 147 h 147"/>
                <a:gd name="T2" fmla="*/ 79 w 79"/>
                <a:gd name="T3" fmla="*/ 0 h 147"/>
                <a:gd name="T4" fmla="*/ 0 w 79"/>
                <a:gd name="T5" fmla="*/ 9 h 147"/>
                <a:gd name="T6" fmla="*/ 69 w 79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47"/>
                <a:gd name="T14" fmla="*/ 79 w 79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47">
                  <a:moveTo>
                    <a:pt x="69" y="147"/>
                  </a:moveTo>
                  <a:lnTo>
                    <a:pt x="79" y="0"/>
                  </a:lnTo>
                  <a:lnTo>
                    <a:pt x="0" y="9"/>
                  </a:lnTo>
                  <a:lnTo>
                    <a:pt x="69" y="14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5" name="Rectangle 24"/>
            <p:cNvSpPr>
              <a:spLocks noChangeArrowheads="1"/>
            </p:cNvSpPr>
            <p:nvPr/>
          </p:nvSpPr>
          <p:spPr bwMode="auto">
            <a:xfrm>
              <a:off x="4086" y="1799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398963" y="3589338"/>
            <a:ext cx="1995487" cy="2176462"/>
            <a:chOff x="2771" y="2261"/>
            <a:chExt cx="1257" cy="1371"/>
          </a:xfrm>
        </p:grpSpPr>
        <p:sp>
          <p:nvSpPr>
            <p:cNvPr id="548890" name="Arc 26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1" name="Freeform 27"/>
            <p:cNvSpPr>
              <a:spLocks/>
            </p:cNvSpPr>
            <p:nvPr/>
          </p:nvSpPr>
          <p:spPr bwMode="auto">
            <a:xfrm>
              <a:off x="3173" y="3361"/>
              <a:ext cx="138" cy="88"/>
            </a:xfrm>
            <a:custGeom>
              <a:avLst/>
              <a:gdLst>
                <a:gd name="T0" fmla="*/ 0 w 138"/>
                <a:gd name="T1" fmla="*/ 88 h 88"/>
                <a:gd name="T2" fmla="*/ 138 w 138"/>
                <a:gd name="T3" fmla="*/ 69 h 88"/>
                <a:gd name="T4" fmla="*/ 108 w 138"/>
                <a:gd name="T5" fmla="*/ 0 h 88"/>
                <a:gd name="T6" fmla="*/ 0 w 138"/>
                <a:gd name="T7" fmla="*/ 88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88"/>
                <a:gd name="T14" fmla="*/ 138 w 13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88">
                  <a:moveTo>
                    <a:pt x="0" y="88"/>
                  </a:moveTo>
                  <a:lnTo>
                    <a:pt x="138" y="69"/>
                  </a:lnTo>
                  <a:lnTo>
                    <a:pt x="10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2" name="Rectangle 28"/>
            <p:cNvSpPr>
              <a:spLocks noChangeArrowheads="1"/>
            </p:cNvSpPr>
            <p:nvPr/>
          </p:nvSpPr>
          <p:spPr bwMode="auto">
            <a:xfrm>
              <a:off x="3301" y="344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024313" y="3679825"/>
            <a:ext cx="966787" cy="1843088"/>
            <a:chOff x="2535" y="2318"/>
            <a:chExt cx="609" cy="984"/>
          </a:xfrm>
        </p:grpSpPr>
        <p:sp>
          <p:nvSpPr>
            <p:cNvPr id="548887" name="Arc 30"/>
            <p:cNvSpPr>
              <a:spLocks/>
            </p:cNvSpPr>
            <p:nvPr/>
          </p:nvSpPr>
          <p:spPr bwMode="auto">
            <a:xfrm>
              <a:off x="2535" y="2318"/>
              <a:ext cx="609" cy="879"/>
            </a:xfrm>
            <a:custGeom>
              <a:avLst/>
              <a:gdLst>
                <a:gd name="T0" fmla="*/ 0 w 21600"/>
                <a:gd name="T1" fmla="*/ 0 h 31162"/>
                <a:gd name="T2" fmla="*/ 0 w 21600"/>
                <a:gd name="T3" fmla="*/ 0 h 31162"/>
                <a:gd name="T4" fmla="*/ 0 w 21600"/>
                <a:gd name="T5" fmla="*/ 0 h 311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162"/>
                <a:gd name="T11" fmla="*/ 21600 w 21600"/>
                <a:gd name="T12" fmla="*/ 31162 h 31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162" fill="none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</a:path>
                <a:path w="21600" h="31162" stroke="0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  <a:lnTo>
                    <a:pt x="0" y="1959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8" name="Freeform 31"/>
            <p:cNvSpPr>
              <a:spLocks/>
            </p:cNvSpPr>
            <p:nvPr/>
          </p:nvSpPr>
          <p:spPr bwMode="auto">
            <a:xfrm>
              <a:off x="2957" y="3165"/>
              <a:ext cx="118" cy="137"/>
            </a:xfrm>
            <a:custGeom>
              <a:avLst/>
              <a:gdLst>
                <a:gd name="T0" fmla="*/ 0 w 118"/>
                <a:gd name="T1" fmla="*/ 137 h 137"/>
                <a:gd name="T2" fmla="*/ 118 w 118"/>
                <a:gd name="T3" fmla="*/ 59 h 137"/>
                <a:gd name="T4" fmla="*/ 59 w 118"/>
                <a:gd name="T5" fmla="*/ 0 h 137"/>
                <a:gd name="T6" fmla="*/ 0 w 118"/>
                <a:gd name="T7" fmla="*/ 137 h 1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137"/>
                <a:gd name="T14" fmla="*/ 118 w 118"/>
                <a:gd name="T15" fmla="*/ 137 h 1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137">
                  <a:moveTo>
                    <a:pt x="0" y="137"/>
                  </a:moveTo>
                  <a:lnTo>
                    <a:pt x="118" y="59"/>
                  </a:lnTo>
                  <a:lnTo>
                    <a:pt x="59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9" name="Rectangle 32"/>
            <p:cNvSpPr>
              <a:spLocks noChangeArrowheads="1"/>
            </p:cNvSpPr>
            <p:nvPr/>
          </p:nvSpPr>
          <p:spPr bwMode="auto">
            <a:xfrm>
              <a:off x="2908" y="3017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pic>
        <p:nvPicPr>
          <p:cNvPr id="1409057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2638" y="252888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8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6763" y="427513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9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4925" y="3230563"/>
            <a:ext cx="5000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262188" y="1671638"/>
            <a:ext cx="4132262" cy="3983037"/>
            <a:chOff x="1425" y="1053"/>
            <a:chExt cx="2603" cy="2509"/>
          </a:xfrm>
        </p:grpSpPr>
        <p:sp>
          <p:nvSpPr>
            <p:cNvPr id="548883" name="Arc 37"/>
            <p:cNvSpPr>
              <a:spLocks/>
            </p:cNvSpPr>
            <p:nvPr/>
          </p:nvSpPr>
          <p:spPr bwMode="auto">
            <a:xfrm>
              <a:off x="2525" y="1262"/>
              <a:ext cx="579" cy="1014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</a:path>
                <a:path w="21600" h="37781" stroke="0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  <a:lnTo>
                    <a:pt x="0" y="18618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4" name="Arc 3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5" name="Arc 39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6" name="Arc 40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3" name="群組 42"/>
          <p:cNvGrpSpPr/>
          <p:nvPr/>
        </p:nvGrpSpPr>
        <p:grpSpPr>
          <a:xfrm>
            <a:off x="2195736" y="1401217"/>
            <a:ext cx="2919189" cy="2327821"/>
            <a:chOff x="683568" y="1556792"/>
            <a:chExt cx="3600400" cy="2448272"/>
          </a:xfrm>
        </p:grpSpPr>
        <p:sp>
          <p:nvSpPr>
            <p:cNvPr id="44" name="矩形 43"/>
            <p:cNvSpPr/>
            <p:nvPr/>
          </p:nvSpPr>
          <p:spPr>
            <a:xfrm>
              <a:off x="683568" y="1556792"/>
              <a:ext cx="3600400" cy="2448272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1121856" y="1556792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solidFill>
                    <a:srgbClr val="FF0000"/>
                  </a:solidFill>
                </a:rPr>
                <a:t>個人自以為是的心智</a:t>
              </a:r>
              <a:r>
                <a:rPr lang="zh-TW" altLang="en-US" dirty="0">
                  <a:solidFill>
                    <a:srgbClr val="FF0000"/>
                  </a:solidFill>
                </a:rPr>
                <a:t>模式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6072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0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0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0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0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0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28" grpId="0"/>
      <p:bldP spid="1409029" grpId="0"/>
      <p:bldP spid="1409030" grpId="0"/>
      <p:bldP spid="14090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兩種社會</a:t>
            </a:r>
            <a:r>
              <a:rPr lang="zh-TW" altLang="en-US" dirty="0"/>
              <a:t>系統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59394" name="Picture 2" descr="C:\Users\USER\Downloads\三個和尚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09896"/>
            <a:ext cx="3852245" cy="349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5" name="Picture 3" descr="C:\Users\USER\Downloads\三個臭皮匠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340768"/>
            <a:ext cx="4056697" cy="346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467544" y="5013175"/>
            <a:ext cx="7416824" cy="120032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FFFF"/>
                </a:solidFill>
              </a:rPr>
              <a:t>『</a:t>
            </a:r>
            <a:r>
              <a:rPr lang="zh-TW" altLang="en-US" b="1" dirty="0" smtClean="0">
                <a:solidFill>
                  <a:srgbClr val="FFFFFF"/>
                </a:solidFill>
              </a:rPr>
              <a:t>系統</a:t>
            </a:r>
            <a:r>
              <a:rPr lang="en-US" altLang="zh-TW" b="1" dirty="0" smtClean="0">
                <a:solidFill>
                  <a:srgbClr val="FFFFFF"/>
                </a:solidFill>
              </a:rPr>
              <a:t>』</a:t>
            </a:r>
            <a:r>
              <a:rPr lang="zh-TW" altLang="en-US" b="1" dirty="0" smtClean="0">
                <a:solidFill>
                  <a:srgbClr val="FFFFFF"/>
                </a:solidFill>
              </a:rPr>
              <a:t>是</a:t>
            </a:r>
            <a:r>
              <a:rPr lang="zh-TW" altLang="en-US" b="1" dirty="0">
                <a:solidFill>
                  <a:srgbClr val="FFFFFF"/>
                </a:solidFill>
              </a:rPr>
              <a:t>以整體的形式運作，它表現</a:t>
            </a:r>
            <a:r>
              <a:rPr lang="zh-TW" altLang="en-US" b="1" dirty="0" smtClean="0">
                <a:solidFill>
                  <a:srgbClr val="FFFFFF"/>
                </a:solidFill>
              </a:rPr>
              <a:t>的</a:t>
            </a:r>
            <a:r>
              <a:rPr lang="zh-TW" altLang="en-US" b="1" dirty="0">
                <a:solidFill>
                  <a:srgbClr val="FFFFFF"/>
                </a:solidFill>
              </a:rPr>
              <a:t>外顯特質</a:t>
            </a:r>
            <a:r>
              <a:rPr lang="zh-TW" altLang="en-US" b="1" dirty="0" smtClean="0">
                <a:solidFill>
                  <a:srgbClr val="FFFFFF"/>
                </a:solidFill>
              </a:rPr>
              <a:t>是</a:t>
            </a:r>
            <a:r>
              <a:rPr lang="zh-TW" altLang="en-US" b="1" dirty="0">
                <a:solidFill>
                  <a:srgbClr val="FFFFFF"/>
                </a:solidFill>
              </a:rPr>
              <a:t>超越組成系統的</a:t>
            </a:r>
            <a:r>
              <a:rPr lang="zh-TW" altLang="en-US" b="1" dirty="0" smtClean="0">
                <a:solidFill>
                  <a:srgbClr val="FFFFFF"/>
                </a:solidFill>
              </a:rPr>
              <a:t>各個部分</a:t>
            </a:r>
            <a:r>
              <a:rPr lang="zh-TW" altLang="en-US" b="1" dirty="0">
                <a:solidFill>
                  <a:srgbClr val="FFFFFF"/>
                </a:solidFill>
              </a:rPr>
              <a:t>本身而具有的特有</a:t>
            </a:r>
            <a:r>
              <a:rPr lang="zh-TW" altLang="en-US" b="1" dirty="0" smtClean="0">
                <a:solidFill>
                  <a:srgbClr val="FFFFFF"/>
                </a:solidFill>
              </a:rPr>
              <a:t>性質。我們在組織裡可能會創造出</a:t>
            </a:r>
            <a:r>
              <a:rPr lang="en-US" altLang="zh-TW" b="1" dirty="0" smtClean="0">
                <a:solidFill>
                  <a:srgbClr val="FFFFFF"/>
                </a:solidFill>
              </a:rPr>
              <a:t>『</a:t>
            </a:r>
            <a:r>
              <a:rPr lang="zh-TW" altLang="en-US" b="1" dirty="0" smtClean="0">
                <a:solidFill>
                  <a:srgbClr val="FFFFFF"/>
                </a:solidFill>
              </a:rPr>
              <a:t>三個和尚沒水喝</a:t>
            </a:r>
            <a:r>
              <a:rPr lang="en-US" altLang="zh-TW" b="1" dirty="0" smtClean="0">
                <a:solidFill>
                  <a:srgbClr val="FFFFFF"/>
                </a:solidFill>
              </a:rPr>
              <a:t>』</a:t>
            </a:r>
            <a:r>
              <a:rPr lang="zh-TW" altLang="en-US" b="1" dirty="0" smtClean="0">
                <a:solidFill>
                  <a:srgbClr val="FFFFFF"/>
                </a:solidFill>
              </a:rPr>
              <a:t>或</a:t>
            </a:r>
            <a:r>
              <a:rPr lang="en-US" altLang="zh-TW" b="1" dirty="0" smtClean="0">
                <a:solidFill>
                  <a:srgbClr val="FFFFFF"/>
                </a:solidFill>
              </a:rPr>
              <a:t>『</a:t>
            </a:r>
            <a:r>
              <a:rPr lang="zh-TW" altLang="en-US" b="1" dirty="0" smtClean="0">
                <a:solidFill>
                  <a:srgbClr val="FFFFFF"/>
                </a:solidFill>
              </a:rPr>
              <a:t>三個臭皮匠勝過諸葛亮</a:t>
            </a:r>
            <a:r>
              <a:rPr lang="en-US" altLang="zh-TW" b="1" dirty="0" smtClean="0">
                <a:solidFill>
                  <a:srgbClr val="FFFFFF"/>
                </a:solidFill>
              </a:rPr>
              <a:t>』</a:t>
            </a:r>
            <a:r>
              <a:rPr lang="zh-TW" altLang="en-US" b="1" dirty="0" smtClean="0">
                <a:solidFill>
                  <a:srgbClr val="FFFFFF"/>
                </a:solidFill>
              </a:rPr>
              <a:t>兩種不同外顯特質的社會系統。值得深思的是，人又是如何造就出這些系統？</a:t>
            </a:r>
            <a:endParaRPr lang="zh-TW" altLang="en-US" b="1" dirty="0">
              <a:solidFill>
                <a:srgbClr val="FFFFFF"/>
              </a:solidFill>
            </a:endParaRPr>
          </a:p>
        </p:txBody>
      </p:sp>
      <p:pic>
        <p:nvPicPr>
          <p:cNvPr id="7" name="Picture 11" descr="j033658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029976" y="4903608"/>
            <a:ext cx="1114024" cy="13098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3248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三個和尚的心智</a:t>
            </a:r>
            <a:r>
              <a:rPr lang="zh-TW" altLang="en-US" dirty="0"/>
              <a:t>模式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94" y="1268760"/>
            <a:ext cx="8075409" cy="4690755"/>
          </a:xfrm>
          <a:prstGeom prst="rect">
            <a:avLst/>
          </a:prstGeom>
          <a:solidFill>
            <a:srgbClr val="FFFF00"/>
          </a:solidFill>
        </p:spPr>
      </p:pic>
      <p:grpSp>
        <p:nvGrpSpPr>
          <p:cNvPr id="5" name="群組 4"/>
          <p:cNvGrpSpPr/>
          <p:nvPr/>
        </p:nvGrpSpPr>
        <p:grpSpPr>
          <a:xfrm>
            <a:off x="683569" y="1405331"/>
            <a:ext cx="3528392" cy="2327821"/>
            <a:chOff x="683568" y="1556792"/>
            <a:chExt cx="3600400" cy="2448272"/>
          </a:xfrm>
        </p:grpSpPr>
        <p:sp>
          <p:nvSpPr>
            <p:cNvPr id="6" name="矩形 5"/>
            <p:cNvSpPr/>
            <p:nvPr/>
          </p:nvSpPr>
          <p:spPr>
            <a:xfrm>
              <a:off x="683568" y="1556792"/>
              <a:ext cx="3600400" cy="2448272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1121856" y="1556792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solidFill>
                    <a:srgbClr val="FF0000"/>
                  </a:solidFill>
                </a:rPr>
                <a:t>個人自以為是的心智</a:t>
              </a:r>
              <a:r>
                <a:rPr lang="zh-TW" altLang="en-US" dirty="0">
                  <a:solidFill>
                    <a:srgbClr val="FF0000"/>
                  </a:solidFill>
                </a:rPr>
                <a:t>模式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0147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三個和尚的社會系統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553243" y="1350169"/>
            <a:ext cx="8075613" cy="46910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70743" y="2655094"/>
            <a:ext cx="12573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得著自己的利</a:t>
            </a:r>
            <a:r>
              <a:rPr lang="zh-TW" altLang="en-US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益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066256" y="2632869"/>
            <a:ext cx="12573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犧牲別人的利益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425281" y="2621756"/>
            <a:ext cx="717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團體失和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619206" y="2588419"/>
            <a:ext cx="717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團體利益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rc 9"/>
          <p:cNvSpPr>
            <a:spLocks/>
          </p:cNvSpPr>
          <p:nvPr/>
        </p:nvSpPr>
        <p:spPr bwMode="auto">
          <a:xfrm>
            <a:off x="1707356" y="2188369"/>
            <a:ext cx="1881188" cy="1222375"/>
          </a:xfrm>
          <a:custGeom>
            <a:avLst/>
            <a:gdLst>
              <a:gd name="G0" fmla="+- 15184 0 0"/>
              <a:gd name="G1" fmla="+- 0 0 0"/>
              <a:gd name="G2" fmla="+- 21600 0 0"/>
              <a:gd name="T0" fmla="*/ 33225 w 33225"/>
              <a:gd name="T1" fmla="*/ 11877 h 21600"/>
              <a:gd name="T2" fmla="*/ 0 w 33225"/>
              <a:gd name="T3" fmla="*/ 15362 h 21600"/>
              <a:gd name="T4" fmla="*/ 15184 w 33225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225" h="21600" fill="none" extrusionOk="0">
                <a:moveTo>
                  <a:pt x="33225" y="11877"/>
                </a:moveTo>
                <a:cubicBezTo>
                  <a:pt x="29229" y="17946"/>
                  <a:pt x="22450" y="21599"/>
                  <a:pt x="15184" y="21599"/>
                </a:cubicBezTo>
                <a:cubicBezTo>
                  <a:pt x="9498" y="21599"/>
                  <a:pt x="4043" y="19358"/>
                  <a:pt x="-1" y="15362"/>
                </a:cubicBezTo>
              </a:path>
              <a:path w="33225" h="21600" stroke="0" extrusionOk="0">
                <a:moveTo>
                  <a:pt x="33225" y="11877"/>
                </a:moveTo>
                <a:cubicBezTo>
                  <a:pt x="29229" y="17946"/>
                  <a:pt x="22450" y="21599"/>
                  <a:pt x="15184" y="21599"/>
                </a:cubicBezTo>
                <a:cubicBezTo>
                  <a:pt x="9498" y="21599"/>
                  <a:pt x="4043" y="19358"/>
                  <a:pt x="-1" y="15362"/>
                </a:cubicBezTo>
                <a:lnTo>
                  <a:pt x="15184" y="0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1562893" y="2885281"/>
            <a:ext cx="185738" cy="219075"/>
          </a:xfrm>
          <a:custGeom>
            <a:avLst/>
            <a:gdLst>
              <a:gd name="T0" fmla="*/ 0 w 117"/>
              <a:gd name="T1" fmla="*/ 0 h 138"/>
              <a:gd name="T2" fmla="*/ 55 w 117"/>
              <a:gd name="T3" fmla="*/ 138 h 138"/>
              <a:gd name="T4" fmla="*/ 117 w 117"/>
              <a:gd name="T5" fmla="*/ 83 h 138"/>
              <a:gd name="T6" fmla="*/ 0 w 117"/>
              <a:gd name="T7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138">
                <a:moveTo>
                  <a:pt x="0" y="0"/>
                </a:moveTo>
                <a:lnTo>
                  <a:pt x="55" y="138"/>
                </a:lnTo>
                <a:lnTo>
                  <a:pt x="117" y="83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11113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770856" y="2874169"/>
            <a:ext cx="165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+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Arc 12"/>
          <p:cNvSpPr>
            <a:spLocks/>
          </p:cNvSpPr>
          <p:nvPr/>
        </p:nvSpPr>
        <p:spPr bwMode="auto">
          <a:xfrm>
            <a:off x="1521618" y="1875631"/>
            <a:ext cx="2008188" cy="1112837"/>
          </a:xfrm>
          <a:custGeom>
            <a:avLst/>
            <a:gdLst>
              <a:gd name="G0" fmla="+- 20521 0 0"/>
              <a:gd name="G1" fmla="+- 21600 0 0"/>
              <a:gd name="G2" fmla="+- 21600 0 0"/>
              <a:gd name="T0" fmla="*/ 0 w 38950"/>
              <a:gd name="T1" fmla="*/ 14858 h 21600"/>
              <a:gd name="T2" fmla="*/ 38950 w 38950"/>
              <a:gd name="T3" fmla="*/ 10333 h 21600"/>
              <a:gd name="T4" fmla="*/ 20521 w 3895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950" h="21600" fill="none" extrusionOk="0">
                <a:moveTo>
                  <a:pt x="0" y="14858"/>
                </a:moveTo>
                <a:cubicBezTo>
                  <a:pt x="2912" y="5992"/>
                  <a:pt x="11189" y="0"/>
                  <a:pt x="20521" y="0"/>
                </a:cubicBezTo>
                <a:cubicBezTo>
                  <a:pt x="28044" y="0"/>
                  <a:pt x="35025" y="3914"/>
                  <a:pt x="38949" y="10333"/>
                </a:cubicBezTo>
              </a:path>
              <a:path w="38950" h="21600" stroke="0" extrusionOk="0">
                <a:moveTo>
                  <a:pt x="0" y="14858"/>
                </a:moveTo>
                <a:cubicBezTo>
                  <a:pt x="2912" y="5992"/>
                  <a:pt x="11189" y="0"/>
                  <a:pt x="20521" y="0"/>
                </a:cubicBezTo>
                <a:cubicBezTo>
                  <a:pt x="28044" y="0"/>
                  <a:pt x="35025" y="3914"/>
                  <a:pt x="38949" y="10333"/>
                </a:cubicBezTo>
                <a:lnTo>
                  <a:pt x="20521" y="21600"/>
                </a:lnTo>
                <a:close/>
              </a:path>
            </a:pathLst>
          </a:custGeom>
          <a:noFill/>
          <a:ln w="444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3472656" y="2380456"/>
            <a:ext cx="163513" cy="241300"/>
          </a:xfrm>
          <a:custGeom>
            <a:avLst/>
            <a:gdLst>
              <a:gd name="T0" fmla="*/ 103 w 103"/>
              <a:gd name="T1" fmla="*/ 152 h 152"/>
              <a:gd name="T2" fmla="*/ 76 w 103"/>
              <a:gd name="T3" fmla="*/ 0 h 152"/>
              <a:gd name="T4" fmla="*/ 0 w 103"/>
              <a:gd name="T5" fmla="*/ 35 h 152"/>
              <a:gd name="T6" fmla="*/ 103 w 103"/>
              <a:gd name="T7" fmla="*/ 152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3" h="152">
                <a:moveTo>
                  <a:pt x="103" y="152"/>
                </a:moveTo>
                <a:lnTo>
                  <a:pt x="76" y="0"/>
                </a:lnTo>
                <a:lnTo>
                  <a:pt x="0" y="35"/>
                </a:lnTo>
                <a:lnTo>
                  <a:pt x="103" y="152"/>
                </a:lnTo>
                <a:close/>
              </a:path>
            </a:pathLst>
          </a:custGeom>
          <a:solidFill>
            <a:srgbClr val="0000FF"/>
          </a:solidFill>
          <a:ln w="11113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625056" y="2248694"/>
            <a:ext cx="165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+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Arc 15"/>
          <p:cNvSpPr>
            <a:spLocks/>
          </p:cNvSpPr>
          <p:nvPr/>
        </p:nvSpPr>
        <p:spPr bwMode="auto">
          <a:xfrm>
            <a:off x="3713956" y="1920081"/>
            <a:ext cx="1938338" cy="1068387"/>
          </a:xfrm>
          <a:custGeom>
            <a:avLst/>
            <a:gdLst>
              <a:gd name="G0" fmla="+- 20257 0 0"/>
              <a:gd name="G1" fmla="+- 21600 0 0"/>
              <a:gd name="G2" fmla="+- 21600 0 0"/>
              <a:gd name="T0" fmla="*/ 0 w 39137"/>
              <a:gd name="T1" fmla="*/ 14102 h 21600"/>
              <a:gd name="T2" fmla="*/ 39137 w 39137"/>
              <a:gd name="T3" fmla="*/ 11106 h 21600"/>
              <a:gd name="T4" fmla="*/ 20257 w 3913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137" h="21600" fill="none" extrusionOk="0">
                <a:moveTo>
                  <a:pt x="0" y="14102"/>
                </a:moveTo>
                <a:cubicBezTo>
                  <a:pt x="3137" y="5626"/>
                  <a:pt x="11219" y="0"/>
                  <a:pt x="20257" y="0"/>
                </a:cubicBezTo>
                <a:cubicBezTo>
                  <a:pt x="28099" y="0"/>
                  <a:pt x="35326" y="4251"/>
                  <a:pt x="39136" y="11106"/>
                </a:cubicBezTo>
              </a:path>
              <a:path w="39137" h="21600" stroke="0" extrusionOk="0">
                <a:moveTo>
                  <a:pt x="0" y="14102"/>
                </a:moveTo>
                <a:cubicBezTo>
                  <a:pt x="3137" y="5626"/>
                  <a:pt x="11219" y="0"/>
                  <a:pt x="20257" y="0"/>
                </a:cubicBezTo>
                <a:cubicBezTo>
                  <a:pt x="28099" y="0"/>
                  <a:pt x="35326" y="4251"/>
                  <a:pt x="39136" y="11106"/>
                </a:cubicBezTo>
                <a:lnTo>
                  <a:pt x="20257" y="21600"/>
                </a:lnTo>
                <a:close/>
              </a:path>
            </a:pathLst>
          </a:custGeom>
          <a:noFill/>
          <a:ln w="444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5611018" y="2445544"/>
            <a:ext cx="111125" cy="165100"/>
          </a:xfrm>
          <a:custGeom>
            <a:avLst/>
            <a:gdLst>
              <a:gd name="T0" fmla="*/ 70 w 70"/>
              <a:gd name="T1" fmla="*/ 104 h 104"/>
              <a:gd name="T2" fmla="*/ 56 w 70"/>
              <a:gd name="T3" fmla="*/ 0 h 104"/>
              <a:gd name="T4" fmla="*/ 0 w 70"/>
              <a:gd name="T5" fmla="*/ 21 h 104"/>
              <a:gd name="T6" fmla="*/ 70 w 70"/>
              <a:gd name="T7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" h="104">
                <a:moveTo>
                  <a:pt x="70" y="104"/>
                </a:moveTo>
                <a:lnTo>
                  <a:pt x="56" y="0"/>
                </a:lnTo>
                <a:lnTo>
                  <a:pt x="0" y="21"/>
                </a:lnTo>
                <a:lnTo>
                  <a:pt x="70" y="104"/>
                </a:lnTo>
                <a:close/>
              </a:path>
            </a:pathLst>
          </a:custGeom>
          <a:solidFill>
            <a:srgbClr val="0000FF"/>
          </a:solidFill>
          <a:ln w="11113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742781" y="2315369"/>
            <a:ext cx="165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+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Arc 18"/>
          <p:cNvSpPr>
            <a:spLocks/>
          </p:cNvSpPr>
          <p:nvPr/>
        </p:nvSpPr>
        <p:spPr bwMode="auto">
          <a:xfrm>
            <a:off x="3817143" y="2309019"/>
            <a:ext cx="1889125" cy="1123950"/>
          </a:xfrm>
          <a:custGeom>
            <a:avLst/>
            <a:gdLst>
              <a:gd name="G0" fmla="+- 17323 0 0"/>
              <a:gd name="G1" fmla="+- 0 0 0"/>
              <a:gd name="G2" fmla="+- 21600 0 0"/>
              <a:gd name="T0" fmla="*/ 36269 w 36269"/>
              <a:gd name="T1" fmla="*/ 10374 h 21600"/>
              <a:gd name="T2" fmla="*/ 0 w 36269"/>
              <a:gd name="T3" fmla="*/ 12903 h 21600"/>
              <a:gd name="T4" fmla="*/ 17323 w 3626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69" h="21600" fill="none" extrusionOk="0">
                <a:moveTo>
                  <a:pt x="36268" y="10373"/>
                </a:moveTo>
                <a:cubicBezTo>
                  <a:pt x="32478" y="17295"/>
                  <a:pt x="25214" y="21599"/>
                  <a:pt x="17323" y="21599"/>
                </a:cubicBezTo>
                <a:cubicBezTo>
                  <a:pt x="10499" y="21599"/>
                  <a:pt x="4076" y="18375"/>
                  <a:pt x="0" y="12902"/>
                </a:cubicBezTo>
              </a:path>
              <a:path w="36269" h="21600" stroke="0" extrusionOk="0">
                <a:moveTo>
                  <a:pt x="36268" y="10373"/>
                </a:moveTo>
                <a:cubicBezTo>
                  <a:pt x="32478" y="17295"/>
                  <a:pt x="25214" y="21599"/>
                  <a:pt x="17323" y="21599"/>
                </a:cubicBezTo>
                <a:cubicBezTo>
                  <a:pt x="10499" y="21599"/>
                  <a:pt x="4076" y="18375"/>
                  <a:pt x="0" y="12902"/>
                </a:cubicBezTo>
                <a:lnTo>
                  <a:pt x="17323" y="0"/>
                </a:lnTo>
                <a:close/>
              </a:path>
            </a:pathLst>
          </a:custGeom>
          <a:noFill/>
          <a:ln w="11113">
            <a:solidFill>
              <a:srgbClr val="0000FF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3734593" y="2863056"/>
            <a:ext cx="111125" cy="142875"/>
          </a:xfrm>
          <a:custGeom>
            <a:avLst/>
            <a:gdLst>
              <a:gd name="T0" fmla="*/ 0 w 70"/>
              <a:gd name="T1" fmla="*/ 0 h 90"/>
              <a:gd name="T2" fmla="*/ 28 w 70"/>
              <a:gd name="T3" fmla="*/ 90 h 90"/>
              <a:gd name="T4" fmla="*/ 70 w 70"/>
              <a:gd name="T5" fmla="*/ 62 h 90"/>
              <a:gd name="T6" fmla="*/ 0 w 70"/>
              <a:gd name="T7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" h="90">
                <a:moveTo>
                  <a:pt x="0" y="0"/>
                </a:moveTo>
                <a:lnTo>
                  <a:pt x="28" y="90"/>
                </a:lnTo>
                <a:lnTo>
                  <a:pt x="70" y="62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11113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888581" y="2807494"/>
            <a:ext cx="165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+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Arc 21"/>
          <p:cNvSpPr>
            <a:spLocks/>
          </p:cNvSpPr>
          <p:nvPr/>
        </p:nvSpPr>
        <p:spPr bwMode="auto">
          <a:xfrm>
            <a:off x="5858668" y="2074069"/>
            <a:ext cx="1922463" cy="1244600"/>
          </a:xfrm>
          <a:custGeom>
            <a:avLst/>
            <a:gdLst>
              <a:gd name="G0" fmla="+- 17714 0 0"/>
              <a:gd name="G1" fmla="+- 21600 0 0"/>
              <a:gd name="G2" fmla="+- 21600 0 0"/>
              <a:gd name="T0" fmla="*/ 0 w 33344"/>
              <a:gd name="T1" fmla="*/ 9240 h 21600"/>
              <a:gd name="T2" fmla="*/ 33344 w 33344"/>
              <a:gd name="T3" fmla="*/ 6691 h 21600"/>
              <a:gd name="T4" fmla="*/ 17714 w 3334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344" h="21600" fill="none" extrusionOk="0">
                <a:moveTo>
                  <a:pt x="-1" y="9239"/>
                </a:moveTo>
                <a:cubicBezTo>
                  <a:pt x="4039" y="3450"/>
                  <a:pt x="10654" y="0"/>
                  <a:pt x="17714" y="0"/>
                </a:cubicBezTo>
                <a:cubicBezTo>
                  <a:pt x="23619" y="0"/>
                  <a:pt x="29267" y="2417"/>
                  <a:pt x="33343" y="6691"/>
                </a:cubicBezTo>
              </a:path>
              <a:path w="33344" h="21600" stroke="0" extrusionOk="0">
                <a:moveTo>
                  <a:pt x="-1" y="9239"/>
                </a:moveTo>
                <a:cubicBezTo>
                  <a:pt x="4039" y="3450"/>
                  <a:pt x="10654" y="0"/>
                  <a:pt x="17714" y="0"/>
                </a:cubicBezTo>
                <a:cubicBezTo>
                  <a:pt x="23619" y="0"/>
                  <a:pt x="29267" y="2417"/>
                  <a:pt x="33343" y="6691"/>
                </a:cubicBezTo>
                <a:lnTo>
                  <a:pt x="17714" y="21600"/>
                </a:lnTo>
                <a:close/>
              </a:path>
            </a:pathLst>
          </a:custGeom>
          <a:noFill/>
          <a:ln w="444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4" name="Freeform 22"/>
          <p:cNvSpPr>
            <a:spLocks/>
          </p:cNvSpPr>
          <p:nvPr/>
        </p:nvSpPr>
        <p:spPr bwMode="auto">
          <a:xfrm>
            <a:off x="7750968" y="2424906"/>
            <a:ext cx="131763" cy="152400"/>
          </a:xfrm>
          <a:custGeom>
            <a:avLst/>
            <a:gdLst>
              <a:gd name="T0" fmla="*/ 83 w 83"/>
              <a:gd name="T1" fmla="*/ 96 h 96"/>
              <a:gd name="T2" fmla="*/ 42 w 83"/>
              <a:gd name="T3" fmla="*/ 0 h 96"/>
              <a:gd name="T4" fmla="*/ 0 w 83"/>
              <a:gd name="T5" fmla="*/ 34 h 96"/>
              <a:gd name="T6" fmla="*/ 83 w 83"/>
              <a:gd name="T7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" h="96">
                <a:moveTo>
                  <a:pt x="83" y="96"/>
                </a:moveTo>
                <a:lnTo>
                  <a:pt x="42" y="0"/>
                </a:lnTo>
                <a:lnTo>
                  <a:pt x="0" y="34"/>
                </a:lnTo>
                <a:lnTo>
                  <a:pt x="83" y="96"/>
                </a:lnTo>
                <a:close/>
              </a:path>
            </a:pathLst>
          </a:custGeom>
          <a:solidFill>
            <a:srgbClr val="0000FF"/>
          </a:solidFill>
          <a:ln w="11113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7860506" y="2248694"/>
            <a:ext cx="176213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Arc 24"/>
          <p:cNvSpPr>
            <a:spLocks/>
          </p:cNvSpPr>
          <p:nvPr/>
        </p:nvSpPr>
        <p:spPr bwMode="auto">
          <a:xfrm>
            <a:off x="1520031" y="2429669"/>
            <a:ext cx="6427788" cy="3249612"/>
          </a:xfrm>
          <a:custGeom>
            <a:avLst/>
            <a:gdLst>
              <a:gd name="G0" fmla="+- 21233 0 0"/>
              <a:gd name="G1" fmla="+- 0 0 0"/>
              <a:gd name="G2" fmla="+- 21600 0 0"/>
              <a:gd name="T0" fmla="*/ 42678 w 42678"/>
              <a:gd name="T1" fmla="*/ 2585 h 21600"/>
              <a:gd name="T2" fmla="*/ 0 w 42678"/>
              <a:gd name="T3" fmla="*/ 3965 h 21600"/>
              <a:gd name="T4" fmla="*/ 21233 w 42678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678" h="21600" fill="none" extrusionOk="0">
                <a:moveTo>
                  <a:pt x="42677" y="2584"/>
                </a:moveTo>
                <a:cubicBezTo>
                  <a:pt x="41369" y="13435"/>
                  <a:pt x="32162" y="21599"/>
                  <a:pt x="21233" y="21599"/>
                </a:cubicBezTo>
                <a:cubicBezTo>
                  <a:pt x="10832" y="21599"/>
                  <a:pt x="1909" y="14188"/>
                  <a:pt x="0" y="3964"/>
                </a:cubicBezTo>
              </a:path>
              <a:path w="42678" h="21600" stroke="0" extrusionOk="0">
                <a:moveTo>
                  <a:pt x="42677" y="2584"/>
                </a:moveTo>
                <a:cubicBezTo>
                  <a:pt x="41369" y="13435"/>
                  <a:pt x="32162" y="21599"/>
                  <a:pt x="21233" y="21599"/>
                </a:cubicBezTo>
                <a:cubicBezTo>
                  <a:pt x="10832" y="21599"/>
                  <a:pt x="1909" y="14188"/>
                  <a:pt x="0" y="3964"/>
                </a:cubicBezTo>
                <a:lnTo>
                  <a:pt x="21233" y="0"/>
                </a:lnTo>
                <a:close/>
              </a:path>
            </a:pathLst>
          </a:custGeom>
          <a:noFill/>
          <a:ln w="444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7" name="Freeform 25"/>
          <p:cNvSpPr>
            <a:spLocks/>
          </p:cNvSpPr>
          <p:nvPr/>
        </p:nvSpPr>
        <p:spPr bwMode="auto">
          <a:xfrm>
            <a:off x="1475581" y="2885281"/>
            <a:ext cx="87313" cy="152400"/>
          </a:xfrm>
          <a:custGeom>
            <a:avLst/>
            <a:gdLst>
              <a:gd name="T0" fmla="*/ 13 w 55"/>
              <a:gd name="T1" fmla="*/ 0 h 96"/>
              <a:gd name="T2" fmla="*/ 0 w 55"/>
              <a:gd name="T3" fmla="*/ 96 h 96"/>
              <a:gd name="T4" fmla="*/ 55 w 55"/>
              <a:gd name="T5" fmla="*/ 89 h 96"/>
              <a:gd name="T6" fmla="*/ 13 w 55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96">
                <a:moveTo>
                  <a:pt x="13" y="0"/>
                </a:moveTo>
                <a:lnTo>
                  <a:pt x="0" y="96"/>
                </a:lnTo>
                <a:lnTo>
                  <a:pt x="55" y="89"/>
                </a:lnTo>
                <a:lnTo>
                  <a:pt x="13" y="0"/>
                </a:lnTo>
                <a:close/>
              </a:path>
            </a:pathLst>
          </a:custGeom>
          <a:solidFill>
            <a:srgbClr val="0000FF"/>
          </a:solidFill>
          <a:ln w="11113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332706" y="2950369"/>
            <a:ext cx="165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+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481" y="3969544"/>
            <a:ext cx="3524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7094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甲仙社會系統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195736" y="5962382"/>
            <a:ext cx="517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FFFF"/>
                </a:solidFill>
                <a:hlinkClick r:id="rId2"/>
              </a:rPr>
              <a:t>https://insightmaker.com/insight/55297/Clone-of#</a:t>
            </a:r>
            <a:endParaRPr lang="zh-TW" altLang="en-US" dirty="0">
              <a:solidFill>
                <a:srgbClr val="FFFFFF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268759"/>
            <a:ext cx="8767378" cy="464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664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A46DE-6FFB-4EBE-BBF1-06255FE7B608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溝通程序：</a:t>
            </a:r>
            <a:r>
              <a:rPr lang="zh-TW" altLang="en-US" sz="2800" smtClean="0"/>
              <a:t>系統思考圖為媒介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7056437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選擇適當的地點，以便可以專心互動與思考。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了解系統思考圖的構圖要點：找出問題的所有變數、孰前孰後的因果關係、變數彼此的消長方向、調節或增強環路的形成。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營造放下自我防衛的氣氛，以系統思考圖攤開自己的認知，將自己對問題的了解畫出。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雙方根據個人價值觀，並賦予相關問題變數的權重。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充分尊重與了解雙方的系統思考圖，共同調整相關變數及其權重，並提出整合的系統思考圖。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smtClean="0">
                <a:latin typeface="標楷體" pitchFamily="65" charset="-120"/>
              </a:rPr>
              <a:t>擬定問題的因應對策。</a:t>
            </a:r>
          </a:p>
        </p:txBody>
      </p:sp>
      <p:pic>
        <p:nvPicPr>
          <p:cNvPr id="543749" name="Picture 4" descr="j0318081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235825" y="4017963"/>
            <a:ext cx="1657350" cy="1657350"/>
          </a:xfrm>
          <a:noFill/>
        </p:spPr>
      </p:pic>
    </p:spTree>
    <p:extLst>
      <p:ext uri="{BB962C8B-B14F-4D97-AF65-F5344CB8AC3E}">
        <p14:creationId xmlns:p14="http://schemas.microsoft.com/office/powerpoint/2010/main" val="3562369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883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1D931-5DD3-41E5-9F26-9EDC39FC4329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304800"/>
            <a:ext cx="10134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「北上謀職」系統思考圖</a:t>
            </a:r>
            <a:r>
              <a:rPr lang="en-US" altLang="zh-TW" smtClean="0"/>
              <a:t>(</a:t>
            </a:r>
            <a:r>
              <a:rPr lang="zh-TW" altLang="en-US" smtClean="0"/>
              <a:t>先生</a:t>
            </a:r>
            <a:r>
              <a:rPr lang="en-US" altLang="zh-TW" smtClean="0"/>
              <a:t>)</a:t>
            </a:r>
            <a:endParaRPr lang="en-US" altLang="zh-TW" sz="1400" smtClean="0"/>
          </a:p>
        </p:txBody>
      </p:sp>
      <p:sp>
        <p:nvSpPr>
          <p:cNvPr id="544772" name="Text Box 3"/>
          <p:cNvSpPr txBox="1">
            <a:spLocks noChangeArrowheads="1"/>
          </p:cNvSpPr>
          <p:nvPr/>
        </p:nvSpPr>
        <p:spPr bwMode="auto">
          <a:xfrm>
            <a:off x="1981200" y="5181600"/>
            <a:ext cx="17526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先生工作發展</a:t>
            </a:r>
          </a:p>
        </p:txBody>
      </p:sp>
      <p:sp>
        <p:nvSpPr>
          <p:cNvPr id="544773" name="Text Box 4"/>
          <p:cNvSpPr txBox="1">
            <a:spLocks noChangeArrowheads="1"/>
          </p:cNvSpPr>
          <p:nvPr/>
        </p:nvSpPr>
        <p:spPr bwMode="auto">
          <a:xfrm>
            <a:off x="3733800" y="5791200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收入</a:t>
            </a:r>
          </a:p>
        </p:txBody>
      </p:sp>
      <p:sp>
        <p:nvSpPr>
          <p:cNvPr id="544774" name="Arc 5"/>
          <p:cNvSpPr>
            <a:spLocks/>
          </p:cNvSpPr>
          <p:nvPr/>
        </p:nvSpPr>
        <p:spPr bwMode="auto">
          <a:xfrm>
            <a:off x="1219200" y="1371600"/>
            <a:ext cx="5627688" cy="3698875"/>
          </a:xfrm>
          <a:custGeom>
            <a:avLst/>
            <a:gdLst>
              <a:gd name="T0" fmla="*/ 2147483647 w 38443"/>
              <a:gd name="T1" fmla="*/ 2147483647 h 36350"/>
              <a:gd name="T2" fmla="*/ 2147483647 w 38443"/>
              <a:gd name="T3" fmla="*/ 2147483647 h 36350"/>
              <a:gd name="T4" fmla="*/ 2147483647 w 38443"/>
              <a:gd name="T5" fmla="*/ 2147483647 h 36350"/>
              <a:gd name="T6" fmla="*/ 0 60000 65536"/>
              <a:gd name="T7" fmla="*/ 0 60000 65536"/>
              <a:gd name="T8" fmla="*/ 0 60000 65536"/>
              <a:gd name="T9" fmla="*/ 0 w 38443"/>
              <a:gd name="T10" fmla="*/ 0 h 36350"/>
              <a:gd name="T11" fmla="*/ 38443 w 38443"/>
              <a:gd name="T12" fmla="*/ 36350 h 363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43" h="36350" fill="none" extrusionOk="0">
                <a:moveTo>
                  <a:pt x="5820" y="36350"/>
                </a:moveTo>
                <a:cubicBezTo>
                  <a:pt x="2080" y="32349"/>
                  <a:pt x="0" y="270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148" y="-1"/>
                  <a:pt x="34343" y="2970"/>
                  <a:pt x="38443" y="8076"/>
                </a:cubicBezTo>
              </a:path>
              <a:path w="38443" h="36350" stroke="0" extrusionOk="0">
                <a:moveTo>
                  <a:pt x="5820" y="36350"/>
                </a:moveTo>
                <a:cubicBezTo>
                  <a:pt x="2080" y="32349"/>
                  <a:pt x="0" y="270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148" y="-1"/>
                  <a:pt x="34343" y="2970"/>
                  <a:pt x="38443" y="8076"/>
                </a:cubicBezTo>
                <a:lnTo>
                  <a:pt x="21600" y="2160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75" name="Arc 6"/>
          <p:cNvSpPr>
            <a:spLocks/>
          </p:cNvSpPr>
          <p:nvPr/>
        </p:nvSpPr>
        <p:spPr bwMode="auto">
          <a:xfrm rot="10800000" flipH="1">
            <a:off x="6172200" y="3730625"/>
            <a:ext cx="1195388" cy="1447800"/>
          </a:xfrm>
          <a:custGeom>
            <a:avLst/>
            <a:gdLst>
              <a:gd name="T0" fmla="*/ 2147483647 w 21184"/>
              <a:gd name="T1" fmla="*/ 0 h 20525"/>
              <a:gd name="T2" fmla="*/ 2147483647 w 21184"/>
              <a:gd name="T3" fmla="*/ 2147483647 h 20525"/>
              <a:gd name="T4" fmla="*/ 0 w 21184"/>
              <a:gd name="T5" fmla="*/ 2147483647 h 20525"/>
              <a:gd name="T6" fmla="*/ 0 60000 65536"/>
              <a:gd name="T7" fmla="*/ 0 60000 65536"/>
              <a:gd name="T8" fmla="*/ 0 60000 65536"/>
              <a:gd name="T9" fmla="*/ 0 w 21184"/>
              <a:gd name="T10" fmla="*/ 0 h 20525"/>
              <a:gd name="T11" fmla="*/ 21184 w 21184"/>
              <a:gd name="T12" fmla="*/ 20525 h 205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84" h="20525" fill="none" extrusionOk="0">
                <a:moveTo>
                  <a:pt x="6730" y="0"/>
                </a:moveTo>
                <a:cubicBezTo>
                  <a:pt x="14137" y="2429"/>
                  <a:pt x="19660" y="8659"/>
                  <a:pt x="21183" y="16304"/>
                </a:cubicBezTo>
              </a:path>
              <a:path w="21184" h="20525" stroke="0" extrusionOk="0">
                <a:moveTo>
                  <a:pt x="6730" y="0"/>
                </a:moveTo>
                <a:cubicBezTo>
                  <a:pt x="14137" y="2429"/>
                  <a:pt x="19660" y="8659"/>
                  <a:pt x="21183" y="16304"/>
                </a:cubicBezTo>
                <a:lnTo>
                  <a:pt x="0" y="20525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76" name="Text Box 7"/>
          <p:cNvSpPr txBox="1">
            <a:spLocks noChangeArrowheads="1"/>
          </p:cNvSpPr>
          <p:nvPr/>
        </p:nvSpPr>
        <p:spPr bwMode="auto">
          <a:xfrm>
            <a:off x="3276600" y="4267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777" name="Text Box 8"/>
          <p:cNvSpPr txBox="1">
            <a:spLocks noChangeArrowheads="1"/>
          </p:cNvSpPr>
          <p:nvPr/>
        </p:nvSpPr>
        <p:spPr bwMode="auto">
          <a:xfrm>
            <a:off x="3276600" y="28194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778" name="Text Box 9"/>
          <p:cNvSpPr txBox="1">
            <a:spLocks noChangeArrowheads="1"/>
          </p:cNvSpPr>
          <p:nvPr/>
        </p:nvSpPr>
        <p:spPr bwMode="auto">
          <a:xfrm>
            <a:off x="4876800" y="1981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sp>
        <p:nvSpPr>
          <p:cNvPr id="544779" name="Text Box 10"/>
          <p:cNvSpPr txBox="1">
            <a:spLocks noChangeArrowheads="1"/>
          </p:cNvSpPr>
          <p:nvPr/>
        </p:nvSpPr>
        <p:spPr bwMode="auto">
          <a:xfrm>
            <a:off x="5867400" y="2743200"/>
            <a:ext cx="228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44780" name="Picture 11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81" name="Text Box 12"/>
          <p:cNvSpPr txBox="1">
            <a:spLocks noChangeArrowheads="1"/>
          </p:cNvSpPr>
          <p:nvPr/>
        </p:nvSpPr>
        <p:spPr bwMode="auto">
          <a:xfrm>
            <a:off x="3581400" y="1600200"/>
            <a:ext cx="1219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東部學生來源總數</a:t>
            </a:r>
          </a:p>
        </p:txBody>
      </p:sp>
      <p:sp>
        <p:nvSpPr>
          <p:cNvPr id="544782" name="Text Box 13"/>
          <p:cNvSpPr txBox="1">
            <a:spLocks noChangeArrowheads="1"/>
          </p:cNvSpPr>
          <p:nvPr/>
        </p:nvSpPr>
        <p:spPr bwMode="auto">
          <a:xfrm>
            <a:off x="3581400" y="3048000"/>
            <a:ext cx="121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招生愈好</a:t>
            </a:r>
          </a:p>
        </p:txBody>
      </p:sp>
      <p:sp>
        <p:nvSpPr>
          <p:cNvPr id="544783" name="Text Box 14"/>
          <p:cNvSpPr txBox="1">
            <a:spLocks noChangeArrowheads="1"/>
          </p:cNvSpPr>
          <p:nvPr/>
        </p:nvSpPr>
        <p:spPr bwMode="auto">
          <a:xfrm>
            <a:off x="5181600" y="2286000"/>
            <a:ext cx="243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北部學校招生愈好</a:t>
            </a:r>
          </a:p>
        </p:txBody>
      </p:sp>
      <p:sp>
        <p:nvSpPr>
          <p:cNvPr id="544784" name="Arc 15"/>
          <p:cNvSpPr>
            <a:spLocks/>
          </p:cNvSpPr>
          <p:nvPr/>
        </p:nvSpPr>
        <p:spPr bwMode="auto">
          <a:xfrm>
            <a:off x="2743200" y="1981200"/>
            <a:ext cx="795338" cy="1219200"/>
          </a:xfrm>
          <a:custGeom>
            <a:avLst/>
            <a:gdLst>
              <a:gd name="T0" fmla="*/ 2147483647 w 22542"/>
              <a:gd name="T1" fmla="*/ 2147483647 h 43174"/>
              <a:gd name="T2" fmla="*/ 2147483647 w 22542"/>
              <a:gd name="T3" fmla="*/ 0 h 43174"/>
              <a:gd name="T4" fmla="*/ 2147483647 w 22542"/>
              <a:gd name="T5" fmla="*/ 2147483647 h 43174"/>
              <a:gd name="T6" fmla="*/ 0 60000 65536"/>
              <a:gd name="T7" fmla="*/ 0 60000 65536"/>
              <a:gd name="T8" fmla="*/ 0 60000 65536"/>
              <a:gd name="T9" fmla="*/ 0 w 22542"/>
              <a:gd name="T10" fmla="*/ 0 h 43174"/>
              <a:gd name="T11" fmla="*/ 22542 w 22542"/>
              <a:gd name="T12" fmla="*/ 43174 h 431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174" fill="none" extrusionOk="0">
                <a:moveTo>
                  <a:pt x="22542" y="43153"/>
                </a:moveTo>
                <a:cubicBezTo>
                  <a:pt x="22228" y="43167"/>
                  <a:pt x="21914" y="43173"/>
                  <a:pt x="21600" y="43174"/>
                </a:cubicBezTo>
                <a:cubicBezTo>
                  <a:pt x="9670" y="43174"/>
                  <a:pt x="0" y="33503"/>
                  <a:pt x="0" y="21574"/>
                </a:cubicBezTo>
                <a:cubicBezTo>
                  <a:pt x="-1" y="10059"/>
                  <a:pt x="9031" y="569"/>
                  <a:pt x="20532" y="0"/>
                </a:cubicBezTo>
              </a:path>
              <a:path w="22542" h="43174" stroke="0" extrusionOk="0">
                <a:moveTo>
                  <a:pt x="22542" y="43153"/>
                </a:moveTo>
                <a:cubicBezTo>
                  <a:pt x="22228" y="43167"/>
                  <a:pt x="21914" y="43173"/>
                  <a:pt x="21600" y="43174"/>
                </a:cubicBezTo>
                <a:cubicBezTo>
                  <a:pt x="9670" y="43174"/>
                  <a:pt x="0" y="33503"/>
                  <a:pt x="0" y="21574"/>
                </a:cubicBezTo>
                <a:cubicBezTo>
                  <a:pt x="-1" y="10059"/>
                  <a:pt x="9031" y="569"/>
                  <a:pt x="20532" y="0"/>
                </a:cubicBezTo>
                <a:lnTo>
                  <a:pt x="21600" y="21574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85" name="Arc 16"/>
          <p:cNvSpPr>
            <a:spLocks/>
          </p:cNvSpPr>
          <p:nvPr/>
        </p:nvSpPr>
        <p:spPr bwMode="auto">
          <a:xfrm>
            <a:off x="4724400" y="2743200"/>
            <a:ext cx="1095375" cy="534988"/>
          </a:xfrm>
          <a:custGeom>
            <a:avLst/>
            <a:gdLst>
              <a:gd name="T0" fmla="*/ 2147483647 w 21600"/>
              <a:gd name="T1" fmla="*/ 0 h 21982"/>
              <a:gd name="T2" fmla="*/ 2147483647 w 21600"/>
              <a:gd name="T3" fmla="*/ 2147483647 h 21982"/>
              <a:gd name="T4" fmla="*/ 0 w 21600"/>
              <a:gd name="T5" fmla="*/ 2147483647 h 21982"/>
              <a:gd name="T6" fmla="*/ 0 60000 65536"/>
              <a:gd name="T7" fmla="*/ 0 60000 65536"/>
              <a:gd name="T8" fmla="*/ 0 60000 65536"/>
              <a:gd name="T9" fmla="*/ 0 w 21600"/>
              <a:gd name="T10" fmla="*/ 0 h 21982"/>
              <a:gd name="T11" fmla="*/ 21600 w 21600"/>
              <a:gd name="T12" fmla="*/ 21982 h 219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982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</a:path>
              <a:path w="21600" h="21982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86" name="Arc 17"/>
          <p:cNvSpPr>
            <a:spLocks/>
          </p:cNvSpPr>
          <p:nvPr/>
        </p:nvSpPr>
        <p:spPr bwMode="auto">
          <a:xfrm>
            <a:off x="4800600" y="1911350"/>
            <a:ext cx="990600" cy="450850"/>
          </a:xfrm>
          <a:custGeom>
            <a:avLst/>
            <a:gdLst>
              <a:gd name="T0" fmla="*/ 2147483647 w 21194"/>
              <a:gd name="T1" fmla="*/ 0 h 21597"/>
              <a:gd name="T2" fmla="*/ 2147483647 w 21194"/>
              <a:gd name="T3" fmla="*/ 2147483647 h 21597"/>
              <a:gd name="T4" fmla="*/ 0 w 21194"/>
              <a:gd name="T5" fmla="*/ 2147483647 h 21597"/>
              <a:gd name="T6" fmla="*/ 0 60000 65536"/>
              <a:gd name="T7" fmla="*/ 0 60000 65536"/>
              <a:gd name="T8" fmla="*/ 0 60000 65536"/>
              <a:gd name="T9" fmla="*/ 0 w 21194"/>
              <a:gd name="T10" fmla="*/ 0 h 21597"/>
              <a:gd name="T11" fmla="*/ 21194 w 21194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1597" fill="none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</a:path>
              <a:path w="21194" h="21597" stroke="0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  <a:lnTo>
                  <a:pt x="0" y="2159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4787" name="Picture 1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438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88" name="Text Box 19"/>
          <p:cNvSpPr txBox="1">
            <a:spLocks noChangeArrowheads="1"/>
          </p:cNvSpPr>
          <p:nvPr/>
        </p:nvSpPr>
        <p:spPr bwMode="auto">
          <a:xfrm>
            <a:off x="3581400" y="4419600"/>
            <a:ext cx="1219200" cy="6096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44789" name="Arc 20"/>
          <p:cNvSpPr>
            <a:spLocks/>
          </p:cNvSpPr>
          <p:nvPr/>
        </p:nvSpPr>
        <p:spPr bwMode="auto">
          <a:xfrm>
            <a:off x="2743200" y="3430588"/>
            <a:ext cx="795338" cy="1217612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213320077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0" name="Arc 21"/>
          <p:cNvSpPr>
            <a:spLocks/>
          </p:cNvSpPr>
          <p:nvPr/>
        </p:nvSpPr>
        <p:spPr bwMode="auto">
          <a:xfrm>
            <a:off x="4876800" y="3429000"/>
            <a:ext cx="762000" cy="1219200"/>
          </a:xfrm>
          <a:custGeom>
            <a:avLst/>
            <a:gdLst>
              <a:gd name="T0" fmla="*/ 2147483647 w 21600"/>
              <a:gd name="T1" fmla="*/ 0 h 43145"/>
              <a:gd name="T2" fmla="*/ 2147483647 w 21600"/>
              <a:gd name="T3" fmla="*/ 2147483647 h 43145"/>
              <a:gd name="T4" fmla="*/ 0 w 21600"/>
              <a:gd name="T5" fmla="*/ 2147483647 h 43145"/>
              <a:gd name="T6" fmla="*/ 0 60000 65536"/>
              <a:gd name="T7" fmla="*/ 0 60000 65536"/>
              <a:gd name="T8" fmla="*/ 0 60000 65536"/>
              <a:gd name="T9" fmla="*/ 0 w 21600"/>
              <a:gd name="T10" fmla="*/ 0 h 43145"/>
              <a:gd name="T11" fmla="*/ 21600 w 21600"/>
              <a:gd name="T12" fmla="*/ 43145 h 431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45" fill="none" extrusionOk="0">
                <a:moveTo>
                  <a:pt x="609" y="-1"/>
                </a:moveTo>
                <a:cubicBezTo>
                  <a:pt x="12296" y="329"/>
                  <a:pt x="21600" y="9898"/>
                  <a:pt x="21600" y="21591"/>
                </a:cubicBezTo>
                <a:cubicBezTo>
                  <a:pt x="21600" y="32974"/>
                  <a:pt x="12765" y="42404"/>
                  <a:pt x="1406" y="43145"/>
                </a:cubicBezTo>
              </a:path>
              <a:path w="21600" h="43145" stroke="0" extrusionOk="0">
                <a:moveTo>
                  <a:pt x="609" y="-1"/>
                </a:moveTo>
                <a:cubicBezTo>
                  <a:pt x="12296" y="329"/>
                  <a:pt x="21600" y="9898"/>
                  <a:pt x="21600" y="21591"/>
                </a:cubicBezTo>
                <a:cubicBezTo>
                  <a:pt x="21600" y="32974"/>
                  <a:pt x="12765" y="42404"/>
                  <a:pt x="1406" y="43145"/>
                </a:cubicBezTo>
                <a:lnTo>
                  <a:pt x="0" y="2159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1" name="Text Box 22"/>
          <p:cNvSpPr txBox="1">
            <a:spLocks noChangeArrowheads="1"/>
          </p:cNvSpPr>
          <p:nvPr/>
        </p:nvSpPr>
        <p:spPr bwMode="auto">
          <a:xfrm>
            <a:off x="5257800" y="5181600"/>
            <a:ext cx="1143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44792" name="Text Box 23"/>
          <p:cNvSpPr txBox="1">
            <a:spLocks noChangeArrowheads="1"/>
          </p:cNvSpPr>
          <p:nvPr/>
        </p:nvSpPr>
        <p:spPr bwMode="auto">
          <a:xfrm>
            <a:off x="6629400" y="3352800"/>
            <a:ext cx="121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北部學校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44793" name="Arc 24"/>
          <p:cNvSpPr>
            <a:spLocks/>
          </p:cNvSpPr>
          <p:nvPr/>
        </p:nvSpPr>
        <p:spPr bwMode="auto">
          <a:xfrm>
            <a:off x="2819400" y="4724400"/>
            <a:ext cx="733425" cy="64770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291060322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4" name="Arc 25"/>
          <p:cNvSpPr>
            <a:spLocks/>
          </p:cNvSpPr>
          <p:nvPr/>
        </p:nvSpPr>
        <p:spPr bwMode="auto">
          <a:xfrm>
            <a:off x="2819400" y="5486400"/>
            <a:ext cx="838200" cy="381000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2147483647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5" name="Arc 26"/>
          <p:cNvSpPr>
            <a:spLocks/>
          </p:cNvSpPr>
          <p:nvPr/>
        </p:nvSpPr>
        <p:spPr bwMode="auto">
          <a:xfrm>
            <a:off x="4648200" y="5486400"/>
            <a:ext cx="990600" cy="381000"/>
          </a:xfrm>
          <a:custGeom>
            <a:avLst/>
            <a:gdLst>
              <a:gd name="T0" fmla="*/ 2147483647 w 21485"/>
              <a:gd name="T1" fmla="*/ 2147483647 h 21600"/>
              <a:gd name="T2" fmla="*/ 0 w 21485"/>
              <a:gd name="T3" fmla="*/ 2147483647 h 21600"/>
              <a:gd name="T4" fmla="*/ 1043948260 w 21485"/>
              <a:gd name="T5" fmla="*/ 0 h 21600"/>
              <a:gd name="T6" fmla="*/ 0 60000 65536"/>
              <a:gd name="T7" fmla="*/ 0 60000 65536"/>
              <a:gd name="T8" fmla="*/ 0 60000 65536"/>
              <a:gd name="T9" fmla="*/ 0 w 21485"/>
              <a:gd name="T10" fmla="*/ 0 h 21600"/>
              <a:gd name="T11" fmla="*/ 21485 w 214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5" h="21600" fill="none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</a:path>
              <a:path w="21485" h="21600" stroke="0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  <a:lnTo>
                  <a:pt x="5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6" name="Arc 27"/>
          <p:cNvSpPr>
            <a:spLocks/>
          </p:cNvSpPr>
          <p:nvPr/>
        </p:nvSpPr>
        <p:spPr bwMode="auto">
          <a:xfrm>
            <a:off x="4800600" y="4802188"/>
            <a:ext cx="796925" cy="457200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4797" name="Picture 2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5105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4798" name="Arc 29"/>
          <p:cNvSpPr>
            <a:spLocks/>
          </p:cNvSpPr>
          <p:nvPr/>
        </p:nvSpPr>
        <p:spPr bwMode="auto">
          <a:xfrm rot="10800000" flipH="1">
            <a:off x="6172200" y="2667000"/>
            <a:ext cx="1174750" cy="669925"/>
          </a:xfrm>
          <a:custGeom>
            <a:avLst/>
            <a:gdLst>
              <a:gd name="T0" fmla="*/ 2147483647 w 21558"/>
              <a:gd name="T1" fmla="*/ 2147483647 h 9482"/>
              <a:gd name="T2" fmla="*/ 2147483647 w 21558"/>
              <a:gd name="T3" fmla="*/ 2147483647 h 9482"/>
              <a:gd name="T4" fmla="*/ 0 w 21558"/>
              <a:gd name="T5" fmla="*/ 0 h 9482"/>
              <a:gd name="T6" fmla="*/ 0 60000 65536"/>
              <a:gd name="T7" fmla="*/ 0 60000 65536"/>
              <a:gd name="T8" fmla="*/ 0 60000 65536"/>
              <a:gd name="T9" fmla="*/ 0 w 21558"/>
              <a:gd name="T10" fmla="*/ 0 h 9482"/>
              <a:gd name="T11" fmla="*/ 21558 w 21558"/>
              <a:gd name="T12" fmla="*/ 9482 h 94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58" h="9482" fill="none" extrusionOk="0">
                <a:moveTo>
                  <a:pt x="21557" y="1349"/>
                </a:moveTo>
                <a:cubicBezTo>
                  <a:pt x="21380" y="4175"/>
                  <a:pt x="20650" y="6938"/>
                  <a:pt x="19407" y="9481"/>
                </a:cubicBezTo>
              </a:path>
              <a:path w="21558" h="9482" stroke="0" extrusionOk="0">
                <a:moveTo>
                  <a:pt x="21557" y="1349"/>
                </a:moveTo>
                <a:cubicBezTo>
                  <a:pt x="21380" y="4175"/>
                  <a:pt x="20650" y="6938"/>
                  <a:pt x="19407" y="9481"/>
                </a:cubicBez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799" name="Text Box 30"/>
          <p:cNvSpPr txBox="1">
            <a:spLocks noChangeArrowheads="1"/>
          </p:cNvSpPr>
          <p:nvPr/>
        </p:nvSpPr>
        <p:spPr bwMode="auto">
          <a:xfrm>
            <a:off x="4876800" y="3581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0" name="Text Box 31"/>
          <p:cNvSpPr txBox="1">
            <a:spLocks noChangeArrowheads="1"/>
          </p:cNvSpPr>
          <p:nvPr/>
        </p:nvSpPr>
        <p:spPr bwMode="auto">
          <a:xfrm>
            <a:off x="5791200" y="55626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1" name="Text Box 32"/>
          <p:cNvSpPr txBox="1">
            <a:spLocks noChangeArrowheads="1"/>
          </p:cNvSpPr>
          <p:nvPr/>
        </p:nvSpPr>
        <p:spPr bwMode="auto">
          <a:xfrm>
            <a:off x="3429000" y="5638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2" name="Text Box 33"/>
          <p:cNvSpPr txBox="1">
            <a:spLocks noChangeArrowheads="1"/>
          </p:cNvSpPr>
          <p:nvPr/>
        </p:nvSpPr>
        <p:spPr bwMode="auto">
          <a:xfrm>
            <a:off x="4876800" y="4876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3" name="Text Box 34"/>
          <p:cNvSpPr txBox="1">
            <a:spLocks noChangeArrowheads="1"/>
          </p:cNvSpPr>
          <p:nvPr/>
        </p:nvSpPr>
        <p:spPr bwMode="auto">
          <a:xfrm>
            <a:off x="2971800" y="49530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4" name="Text Box 35"/>
          <p:cNvSpPr txBox="1">
            <a:spLocks noChangeArrowheads="1"/>
          </p:cNvSpPr>
          <p:nvPr/>
        </p:nvSpPr>
        <p:spPr bwMode="auto">
          <a:xfrm>
            <a:off x="2057400" y="4724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5" name="Text Box 36"/>
          <p:cNvSpPr txBox="1">
            <a:spLocks noChangeArrowheads="1"/>
          </p:cNvSpPr>
          <p:nvPr/>
        </p:nvSpPr>
        <p:spPr bwMode="auto">
          <a:xfrm>
            <a:off x="6858000" y="26670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6" name="Text Box 37"/>
          <p:cNvSpPr txBox="1">
            <a:spLocks noChangeArrowheads="1"/>
          </p:cNvSpPr>
          <p:nvPr/>
        </p:nvSpPr>
        <p:spPr bwMode="auto">
          <a:xfrm>
            <a:off x="7543800" y="4114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07" name="Arc 38"/>
          <p:cNvSpPr>
            <a:spLocks/>
          </p:cNvSpPr>
          <p:nvPr/>
        </p:nvSpPr>
        <p:spPr bwMode="auto">
          <a:xfrm>
            <a:off x="2622550" y="5257800"/>
            <a:ext cx="731838" cy="685800"/>
          </a:xfrm>
          <a:custGeom>
            <a:avLst/>
            <a:gdLst>
              <a:gd name="T0" fmla="*/ 2147483647 w 18792"/>
              <a:gd name="T1" fmla="*/ 2147483647 h 21596"/>
              <a:gd name="T2" fmla="*/ 0 w 18792"/>
              <a:gd name="T3" fmla="*/ 2147483647 h 21596"/>
              <a:gd name="T4" fmla="*/ 2147483647 w 18792"/>
              <a:gd name="T5" fmla="*/ 0 h 21596"/>
              <a:gd name="T6" fmla="*/ 0 60000 65536"/>
              <a:gd name="T7" fmla="*/ 0 60000 65536"/>
              <a:gd name="T8" fmla="*/ 0 60000 65536"/>
              <a:gd name="T9" fmla="*/ 0 w 18792"/>
              <a:gd name="T10" fmla="*/ 0 h 21596"/>
              <a:gd name="T11" fmla="*/ 18792 w 1879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92" h="21596" fill="none" extrusionOk="0">
                <a:moveTo>
                  <a:pt x="18381" y="21596"/>
                </a:moveTo>
                <a:cubicBezTo>
                  <a:pt x="10751" y="21451"/>
                  <a:pt x="3763" y="17290"/>
                  <a:pt x="0" y="10650"/>
                </a:cubicBezTo>
              </a:path>
              <a:path w="18792" h="21596" stroke="0" extrusionOk="0">
                <a:moveTo>
                  <a:pt x="18381" y="21596"/>
                </a:moveTo>
                <a:cubicBezTo>
                  <a:pt x="10751" y="21451"/>
                  <a:pt x="3763" y="17290"/>
                  <a:pt x="0" y="10650"/>
                </a:cubicBezTo>
                <a:lnTo>
                  <a:pt x="18792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808" name="Arc 39"/>
          <p:cNvSpPr>
            <a:spLocks/>
          </p:cNvSpPr>
          <p:nvPr/>
        </p:nvSpPr>
        <p:spPr bwMode="auto">
          <a:xfrm>
            <a:off x="4800600" y="5638800"/>
            <a:ext cx="990600" cy="457200"/>
          </a:xfrm>
          <a:custGeom>
            <a:avLst/>
            <a:gdLst>
              <a:gd name="T0" fmla="*/ 2147483647 w 21485"/>
              <a:gd name="T1" fmla="*/ 2147483647 h 21600"/>
              <a:gd name="T2" fmla="*/ 0 w 21485"/>
              <a:gd name="T3" fmla="*/ 2147483647 h 21600"/>
              <a:gd name="T4" fmla="*/ 1043948260 w 21485"/>
              <a:gd name="T5" fmla="*/ 0 h 21600"/>
              <a:gd name="T6" fmla="*/ 0 60000 65536"/>
              <a:gd name="T7" fmla="*/ 0 60000 65536"/>
              <a:gd name="T8" fmla="*/ 0 60000 65536"/>
              <a:gd name="T9" fmla="*/ 0 w 21485"/>
              <a:gd name="T10" fmla="*/ 0 h 21600"/>
              <a:gd name="T11" fmla="*/ 21485 w 214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5" h="21600" fill="none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</a:path>
              <a:path w="21485" h="21600" stroke="0" extrusionOk="0">
                <a:moveTo>
                  <a:pt x="21484" y="2276"/>
                </a:moveTo>
                <a:cubicBezTo>
                  <a:pt x="20320" y="13263"/>
                  <a:pt x="11052" y="21599"/>
                  <a:pt x="5" y="21600"/>
                </a:cubicBezTo>
                <a:cubicBezTo>
                  <a:pt x="3" y="21600"/>
                  <a:pt x="1" y="21599"/>
                  <a:pt x="0" y="21599"/>
                </a:cubicBezTo>
                <a:lnTo>
                  <a:pt x="5" y="0"/>
                </a:lnTo>
                <a:close/>
              </a:path>
            </a:pathLst>
          </a:custGeom>
          <a:noFill/>
          <a:ln w="57150">
            <a:solidFill>
              <a:srgbClr val="00FFFF"/>
            </a:solidFill>
            <a:prstDash val="sysDot"/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4809" name="Text Box 40"/>
          <p:cNvSpPr txBox="1">
            <a:spLocks noChangeArrowheads="1"/>
          </p:cNvSpPr>
          <p:nvPr/>
        </p:nvSpPr>
        <p:spPr bwMode="auto">
          <a:xfrm>
            <a:off x="3276600" y="6019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4810" name="Text Box 41"/>
          <p:cNvSpPr txBox="1">
            <a:spLocks noChangeArrowheads="1"/>
          </p:cNvSpPr>
          <p:nvPr/>
        </p:nvSpPr>
        <p:spPr bwMode="auto">
          <a:xfrm>
            <a:off x="5257800" y="54864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44811" name="Picture 4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657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5108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A437A-6367-42D3-830E-D5B2E3121726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  </a:t>
            </a:r>
            <a:r>
              <a:rPr lang="zh-TW" altLang="en-US" sz="3600" smtClean="0"/>
              <a:t>太太的「定居花蓮」系統思考圖</a:t>
            </a:r>
            <a:r>
              <a:rPr lang="en-US" altLang="zh-TW" sz="3600" smtClean="0"/>
              <a:t>(</a:t>
            </a:r>
            <a:r>
              <a:rPr lang="zh-TW" altLang="en-US" sz="3600" smtClean="0"/>
              <a:t>先生</a:t>
            </a:r>
            <a:r>
              <a:rPr lang="en-US" altLang="zh-TW" sz="3600" smtClean="0"/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8200" y="1676400"/>
            <a:ext cx="7010400" cy="4038600"/>
            <a:chOff x="528" y="1056"/>
            <a:chExt cx="4416" cy="2544"/>
          </a:xfrm>
        </p:grpSpPr>
        <p:sp>
          <p:nvSpPr>
            <p:cNvPr id="545797" name="Text Box 4"/>
            <p:cNvSpPr txBox="1">
              <a:spLocks noChangeArrowheads="1"/>
            </p:cNvSpPr>
            <p:nvPr/>
          </p:nvSpPr>
          <p:spPr bwMode="auto">
            <a:xfrm>
              <a:off x="2448" y="326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798" name="Text Box 5"/>
            <p:cNvSpPr txBox="1">
              <a:spLocks noChangeArrowheads="1"/>
            </p:cNvSpPr>
            <p:nvPr/>
          </p:nvSpPr>
          <p:spPr bwMode="auto">
            <a:xfrm>
              <a:off x="2448" y="2352"/>
              <a:ext cx="11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799" name="Text Box 6"/>
            <p:cNvSpPr txBox="1">
              <a:spLocks noChangeArrowheads="1"/>
            </p:cNvSpPr>
            <p:nvPr/>
          </p:nvSpPr>
          <p:spPr bwMode="auto">
            <a:xfrm>
              <a:off x="3456" y="1824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800" name="Text Box 7"/>
            <p:cNvSpPr txBox="1">
              <a:spLocks noChangeArrowheads="1"/>
            </p:cNvSpPr>
            <p:nvPr/>
          </p:nvSpPr>
          <p:spPr bwMode="auto">
            <a:xfrm>
              <a:off x="4608" y="2400"/>
              <a:ext cx="144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5801" name="Picture 8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16" y="2928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5802" name="Text Box 9"/>
            <p:cNvSpPr txBox="1">
              <a:spLocks noChangeArrowheads="1"/>
            </p:cNvSpPr>
            <p:nvPr/>
          </p:nvSpPr>
          <p:spPr bwMode="auto">
            <a:xfrm>
              <a:off x="2640" y="1632"/>
              <a:ext cx="76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收入安穩</a:t>
              </a:r>
            </a:p>
          </p:txBody>
        </p:sp>
        <p:sp>
          <p:nvSpPr>
            <p:cNvPr id="545803" name="Text Box 10"/>
            <p:cNvSpPr txBox="1">
              <a:spLocks noChangeArrowheads="1"/>
            </p:cNvSpPr>
            <p:nvPr/>
          </p:nvSpPr>
          <p:spPr bwMode="auto">
            <a:xfrm>
              <a:off x="2688" y="2544"/>
              <a:ext cx="115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留在花蓮的意願</a:t>
              </a:r>
            </a:p>
          </p:txBody>
        </p:sp>
        <p:sp>
          <p:nvSpPr>
            <p:cNvPr id="545804" name="Text Box 11"/>
            <p:cNvSpPr txBox="1">
              <a:spLocks noChangeArrowheads="1"/>
            </p:cNvSpPr>
            <p:nvPr/>
          </p:nvSpPr>
          <p:spPr bwMode="auto">
            <a:xfrm>
              <a:off x="3696" y="2064"/>
              <a:ext cx="12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事業上求發展</a:t>
              </a:r>
            </a:p>
          </p:txBody>
        </p:sp>
        <p:sp>
          <p:nvSpPr>
            <p:cNvPr id="545805" name="Arc 12"/>
            <p:cNvSpPr>
              <a:spLocks/>
            </p:cNvSpPr>
            <p:nvPr/>
          </p:nvSpPr>
          <p:spPr bwMode="auto">
            <a:xfrm>
              <a:off x="2112" y="1728"/>
              <a:ext cx="501" cy="816"/>
            </a:xfrm>
            <a:custGeom>
              <a:avLst/>
              <a:gdLst>
                <a:gd name="T0" fmla="*/ 0 w 22542"/>
                <a:gd name="T1" fmla="*/ 0 h 43174"/>
                <a:gd name="T2" fmla="*/ 0 w 22542"/>
                <a:gd name="T3" fmla="*/ 0 h 43174"/>
                <a:gd name="T4" fmla="*/ 0 w 22542"/>
                <a:gd name="T5" fmla="*/ 0 h 43174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174"/>
                <a:gd name="T11" fmla="*/ 22542 w 22542"/>
                <a:gd name="T12" fmla="*/ 43174 h 43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174" fill="none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</a:path>
                <a:path w="22542" h="43174" stroke="0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  <a:lnTo>
                    <a:pt x="21600" y="2157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06" name="Arc 13"/>
            <p:cNvSpPr>
              <a:spLocks/>
            </p:cNvSpPr>
            <p:nvPr/>
          </p:nvSpPr>
          <p:spPr bwMode="auto">
            <a:xfrm>
              <a:off x="3888" y="2304"/>
              <a:ext cx="690" cy="337"/>
            </a:xfrm>
            <a:custGeom>
              <a:avLst/>
              <a:gdLst>
                <a:gd name="T0" fmla="*/ 0 w 21600"/>
                <a:gd name="T1" fmla="*/ 0 h 21982"/>
                <a:gd name="T2" fmla="*/ 0 w 21600"/>
                <a:gd name="T3" fmla="*/ 0 h 21982"/>
                <a:gd name="T4" fmla="*/ 0 w 21600"/>
                <a:gd name="T5" fmla="*/ 0 h 2198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982"/>
                <a:gd name="T11" fmla="*/ 21600 w 21600"/>
                <a:gd name="T12" fmla="*/ 21982 h 219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982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</a:path>
                <a:path w="21600" h="21982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07" name="Arc 14"/>
            <p:cNvSpPr>
              <a:spLocks/>
            </p:cNvSpPr>
            <p:nvPr/>
          </p:nvSpPr>
          <p:spPr bwMode="auto">
            <a:xfrm>
              <a:off x="3504" y="1728"/>
              <a:ext cx="1056" cy="336"/>
            </a:xfrm>
            <a:custGeom>
              <a:avLst/>
              <a:gdLst>
                <a:gd name="T0" fmla="*/ 0 w 21194"/>
                <a:gd name="T1" fmla="*/ 0 h 21597"/>
                <a:gd name="T2" fmla="*/ 0 w 21194"/>
                <a:gd name="T3" fmla="*/ 0 h 21597"/>
                <a:gd name="T4" fmla="*/ 0 w 21194"/>
                <a:gd name="T5" fmla="*/ 0 h 21597"/>
                <a:gd name="T6" fmla="*/ 0 60000 65536"/>
                <a:gd name="T7" fmla="*/ 0 60000 65536"/>
                <a:gd name="T8" fmla="*/ 0 60000 65536"/>
                <a:gd name="T9" fmla="*/ 0 w 21194"/>
                <a:gd name="T10" fmla="*/ 0 h 21597"/>
                <a:gd name="T11" fmla="*/ 21194 w 21194"/>
                <a:gd name="T12" fmla="*/ 21597 h 215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1597" fill="none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</a:path>
                <a:path w="21194" h="21597" stroke="0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  <a:lnTo>
                    <a:pt x="0" y="2159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5808" name="Picture 1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24" y="2016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5809" name="Text Box 16"/>
            <p:cNvSpPr txBox="1">
              <a:spLocks noChangeArrowheads="1"/>
            </p:cNvSpPr>
            <p:nvPr/>
          </p:nvSpPr>
          <p:spPr bwMode="auto">
            <a:xfrm>
              <a:off x="2640" y="3360"/>
              <a:ext cx="1488" cy="2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就近照顧母親的心願</a:t>
              </a:r>
            </a:p>
          </p:txBody>
        </p:sp>
        <p:sp>
          <p:nvSpPr>
            <p:cNvPr id="545810" name="Arc 17"/>
            <p:cNvSpPr>
              <a:spLocks/>
            </p:cNvSpPr>
            <p:nvPr/>
          </p:nvSpPr>
          <p:spPr bwMode="auto">
            <a:xfrm>
              <a:off x="2112" y="2784"/>
              <a:ext cx="501" cy="671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11" name="Arc 18"/>
            <p:cNvSpPr>
              <a:spLocks/>
            </p:cNvSpPr>
            <p:nvPr/>
          </p:nvSpPr>
          <p:spPr bwMode="auto">
            <a:xfrm>
              <a:off x="3936" y="2688"/>
              <a:ext cx="672" cy="816"/>
            </a:xfrm>
            <a:custGeom>
              <a:avLst/>
              <a:gdLst>
                <a:gd name="T0" fmla="*/ 0 w 21600"/>
                <a:gd name="T1" fmla="*/ 0 h 42119"/>
                <a:gd name="T2" fmla="*/ 0 w 21600"/>
                <a:gd name="T3" fmla="*/ 0 h 42119"/>
                <a:gd name="T4" fmla="*/ 0 w 21600"/>
                <a:gd name="T5" fmla="*/ 0 h 4211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2119"/>
                <a:gd name="T11" fmla="*/ 21600 w 21600"/>
                <a:gd name="T12" fmla="*/ 42119 h 421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2119" fill="none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0931"/>
                    <a:pt x="15596" y="39213"/>
                    <a:pt x="6719" y="42119"/>
                  </a:cubicBezTo>
                </a:path>
                <a:path w="21600" h="42119" stroke="0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0931"/>
                    <a:pt x="15596" y="39213"/>
                    <a:pt x="6719" y="42119"/>
                  </a:cubicBezTo>
                  <a:lnTo>
                    <a:pt x="0" y="2159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5812" name="Text Box 19"/>
            <p:cNvSpPr txBox="1">
              <a:spLocks noChangeArrowheads="1"/>
            </p:cNvSpPr>
            <p:nvPr/>
          </p:nvSpPr>
          <p:spPr bwMode="auto">
            <a:xfrm>
              <a:off x="3936" y="278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5813" name="Text Box 20"/>
            <p:cNvSpPr txBox="1">
              <a:spLocks noChangeArrowheads="1"/>
            </p:cNvSpPr>
            <p:nvPr/>
          </p:nvSpPr>
          <p:spPr bwMode="auto">
            <a:xfrm>
              <a:off x="3024" y="1056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花蓮可找到學校</a:t>
              </a:r>
            </a:p>
          </p:txBody>
        </p:sp>
        <p:sp>
          <p:nvSpPr>
            <p:cNvPr id="545814" name="Text Box 21"/>
            <p:cNvSpPr txBox="1">
              <a:spLocks noChangeArrowheads="1"/>
            </p:cNvSpPr>
            <p:nvPr/>
          </p:nvSpPr>
          <p:spPr bwMode="auto">
            <a:xfrm>
              <a:off x="528" y="2832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房價</a:t>
              </a:r>
            </a:p>
          </p:txBody>
        </p:sp>
        <p:sp>
          <p:nvSpPr>
            <p:cNvPr id="545815" name="Text Box 22"/>
            <p:cNvSpPr txBox="1">
              <a:spLocks noChangeArrowheads="1"/>
            </p:cNvSpPr>
            <p:nvPr/>
          </p:nvSpPr>
          <p:spPr bwMode="auto">
            <a:xfrm>
              <a:off x="528" y="2400"/>
              <a:ext cx="124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花蓮的居住環境</a:t>
              </a:r>
            </a:p>
          </p:txBody>
        </p:sp>
        <p:sp>
          <p:nvSpPr>
            <p:cNvPr id="545816" name="Line 23"/>
            <p:cNvSpPr>
              <a:spLocks noChangeShapeType="1"/>
            </p:cNvSpPr>
            <p:nvPr/>
          </p:nvSpPr>
          <p:spPr bwMode="auto">
            <a:xfrm flipH="1">
              <a:off x="3024" y="12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5817" name="Freeform 24"/>
            <p:cNvSpPr>
              <a:spLocks/>
            </p:cNvSpPr>
            <p:nvPr/>
          </p:nvSpPr>
          <p:spPr bwMode="auto">
            <a:xfrm>
              <a:off x="1728" y="2496"/>
              <a:ext cx="760" cy="136"/>
            </a:xfrm>
            <a:custGeom>
              <a:avLst/>
              <a:gdLst>
                <a:gd name="T0" fmla="*/ 0 w 760"/>
                <a:gd name="T1" fmla="*/ 0 h 136"/>
                <a:gd name="T2" fmla="*/ 760 w 760"/>
                <a:gd name="T3" fmla="*/ 136 h 136"/>
                <a:gd name="T4" fmla="*/ 0 60000 65536"/>
                <a:gd name="T5" fmla="*/ 0 60000 65536"/>
                <a:gd name="T6" fmla="*/ 0 w 760"/>
                <a:gd name="T7" fmla="*/ 0 h 136"/>
                <a:gd name="T8" fmla="*/ 760 w 760"/>
                <a:gd name="T9" fmla="*/ 136 h 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0" h="136">
                  <a:moveTo>
                    <a:pt x="0" y="0"/>
                  </a:moveTo>
                  <a:lnTo>
                    <a:pt x="760" y="13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5818" name="Freeform 25"/>
            <p:cNvSpPr>
              <a:spLocks/>
            </p:cNvSpPr>
            <p:nvPr/>
          </p:nvSpPr>
          <p:spPr bwMode="auto">
            <a:xfrm>
              <a:off x="1344" y="2672"/>
              <a:ext cx="1256" cy="256"/>
            </a:xfrm>
            <a:custGeom>
              <a:avLst/>
              <a:gdLst>
                <a:gd name="T0" fmla="*/ 0 w 1256"/>
                <a:gd name="T1" fmla="*/ 256 h 256"/>
                <a:gd name="T2" fmla="*/ 1256 w 1256"/>
                <a:gd name="T3" fmla="*/ 0 h 256"/>
                <a:gd name="T4" fmla="*/ 0 60000 65536"/>
                <a:gd name="T5" fmla="*/ 0 60000 65536"/>
                <a:gd name="T6" fmla="*/ 0 w 1256"/>
                <a:gd name="T7" fmla="*/ 0 h 256"/>
                <a:gd name="T8" fmla="*/ 1256 w 1256"/>
                <a:gd name="T9" fmla="*/ 256 h 2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56" h="256">
                  <a:moveTo>
                    <a:pt x="0" y="256"/>
                  </a:moveTo>
                  <a:lnTo>
                    <a:pt x="125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6633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8A075-3318-4E1D-AA30-3DF06BF1D39B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1400" smtClean="0"/>
              <a:t>  </a:t>
            </a:r>
            <a:r>
              <a:rPr lang="zh-TW" altLang="en-US" smtClean="0"/>
              <a:t>「小朋友的發展」系統思考圖</a:t>
            </a:r>
            <a:r>
              <a:rPr lang="en-US" altLang="zh-TW" smtClean="0"/>
              <a:t>(</a:t>
            </a:r>
            <a:r>
              <a:rPr lang="zh-TW" altLang="en-US" smtClean="0"/>
              <a:t>先生</a:t>
            </a:r>
            <a:r>
              <a:rPr lang="en-US" altLang="zh-TW" smtClean="0"/>
              <a:t>)</a:t>
            </a:r>
            <a:r>
              <a:rPr lang="en-US" altLang="zh-TW" sz="1400" smtClean="0"/>
              <a:t> 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1987550"/>
            <a:ext cx="8005763" cy="3270250"/>
            <a:chOff x="384" y="1252"/>
            <a:chExt cx="5043" cy="2060"/>
          </a:xfrm>
        </p:grpSpPr>
        <p:sp>
          <p:nvSpPr>
            <p:cNvPr id="546821" name="Text Box 4"/>
            <p:cNvSpPr txBox="1">
              <a:spLocks noChangeArrowheads="1"/>
            </p:cNvSpPr>
            <p:nvPr/>
          </p:nvSpPr>
          <p:spPr bwMode="auto">
            <a:xfrm>
              <a:off x="1584" y="2160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6822" name="Picture 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2400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23" name="Text Box 6"/>
            <p:cNvSpPr txBox="1">
              <a:spLocks noChangeArrowheads="1"/>
            </p:cNvSpPr>
            <p:nvPr/>
          </p:nvSpPr>
          <p:spPr bwMode="auto">
            <a:xfrm>
              <a:off x="1008" y="2400"/>
              <a:ext cx="76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學習意願</a:t>
              </a:r>
            </a:p>
          </p:txBody>
        </p:sp>
        <p:sp>
          <p:nvSpPr>
            <p:cNvPr id="546824" name="Text Box 7"/>
            <p:cNvSpPr txBox="1">
              <a:spLocks noChangeArrowheads="1"/>
            </p:cNvSpPr>
            <p:nvPr/>
          </p:nvSpPr>
          <p:spPr bwMode="auto">
            <a:xfrm>
              <a:off x="1776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學習環境</a:t>
              </a:r>
            </a:p>
          </p:txBody>
        </p:sp>
        <p:sp>
          <p:nvSpPr>
            <p:cNvPr id="546825" name="Text Box 8"/>
            <p:cNvSpPr txBox="1">
              <a:spLocks noChangeArrowheads="1"/>
            </p:cNvSpPr>
            <p:nvPr/>
          </p:nvSpPr>
          <p:spPr bwMode="auto">
            <a:xfrm>
              <a:off x="384" y="1536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競爭壓力</a:t>
              </a:r>
            </a:p>
          </p:txBody>
        </p:sp>
        <p:sp>
          <p:nvSpPr>
            <p:cNvPr id="546826" name="Arc 9"/>
            <p:cNvSpPr>
              <a:spLocks/>
            </p:cNvSpPr>
            <p:nvPr/>
          </p:nvSpPr>
          <p:spPr bwMode="auto">
            <a:xfrm>
              <a:off x="530" y="1776"/>
              <a:ext cx="1104" cy="1299"/>
            </a:xfrm>
            <a:custGeom>
              <a:avLst/>
              <a:gdLst>
                <a:gd name="T0" fmla="*/ 0 w 24848"/>
                <a:gd name="T1" fmla="*/ 0 h 30747"/>
                <a:gd name="T2" fmla="*/ 0 w 24848"/>
                <a:gd name="T3" fmla="*/ 0 h 30747"/>
                <a:gd name="T4" fmla="*/ 0 w 24848"/>
                <a:gd name="T5" fmla="*/ 0 h 30747"/>
                <a:gd name="T6" fmla="*/ 0 60000 65536"/>
                <a:gd name="T7" fmla="*/ 0 60000 65536"/>
                <a:gd name="T8" fmla="*/ 0 60000 65536"/>
                <a:gd name="T9" fmla="*/ 0 w 24848"/>
                <a:gd name="T10" fmla="*/ 0 h 30747"/>
                <a:gd name="T11" fmla="*/ 24848 w 24848"/>
                <a:gd name="T12" fmla="*/ 30747 h 307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48" h="30747" fill="none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</a:path>
                <a:path w="24848" h="30747" stroke="0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  <a:lnTo>
                    <a:pt x="21600" y="914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27" name="Text Box 10"/>
            <p:cNvSpPr txBox="1">
              <a:spLocks noChangeArrowheads="1"/>
            </p:cNvSpPr>
            <p:nvPr/>
          </p:nvSpPr>
          <p:spPr bwMode="auto">
            <a:xfrm>
              <a:off x="1824" y="2976"/>
              <a:ext cx="816" cy="2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快樂</a:t>
              </a:r>
            </a:p>
          </p:txBody>
        </p:sp>
        <p:sp>
          <p:nvSpPr>
            <p:cNvPr id="546828" name="Arc 11"/>
            <p:cNvSpPr>
              <a:spLocks/>
            </p:cNvSpPr>
            <p:nvPr/>
          </p:nvSpPr>
          <p:spPr bwMode="auto">
            <a:xfrm>
              <a:off x="1324" y="2120"/>
              <a:ext cx="2015" cy="435"/>
            </a:xfrm>
            <a:custGeom>
              <a:avLst/>
              <a:gdLst>
                <a:gd name="T0" fmla="*/ 0 w 20842"/>
                <a:gd name="T1" fmla="*/ 0 h 14222"/>
                <a:gd name="T2" fmla="*/ 0 w 20842"/>
                <a:gd name="T3" fmla="*/ 0 h 14222"/>
                <a:gd name="T4" fmla="*/ 0 w 20842"/>
                <a:gd name="T5" fmla="*/ 0 h 14222"/>
                <a:gd name="T6" fmla="*/ 0 60000 65536"/>
                <a:gd name="T7" fmla="*/ 0 60000 65536"/>
                <a:gd name="T8" fmla="*/ 0 60000 65536"/>
                <a:gd name="T9" fmla="*/ 0 w 20842"/>
                <a:gd name="T10" fmla="*/ 0 h 14222"/>
                <a:gd name="T11" fmla="*/ 20842 w 20842"/>
                <a:gd name="T12" fmla="*/ 14222 h 142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42" h="14222" fill="none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</a:path>
                <a:path w="20842" h="14222" stroke="0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  <a:lnTo>
                    <a:pt x="20842" y="14222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29" name="Text Box 12"/>
            <p:cNvSpPr txBox="1">
              <a:spLocks noChangeArrowheads="1"/>
            </p:cNvSpPr>
            <p:nvPr/>
          </p:nvSpPr>
          <p:spPr bwMode="auto">
            <a:xfrm>
              <a:off x="2688" y="2784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0" name="Text Box 13"/>
            <p:cNvSpPr txBox="1">
              <a:spLocks noChangeArrowheads="1"/>
            </p:cNvSpPr>
            <p:nvPr/>
          </p:nvSpPr>
          <p:spPr bwMode="auto">
            <a:xfrm>
              <a:off x="4176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未來發展</a:t>
              </a:r>
            </a:p>
          </p:txBody>
        </p:sp>
        <p:sp>
          <p:nvSpPr>
            <p:cNvPr id="546831" name="Text Box 14"/>
            <p:cNvSpPr txBox="1">
              <a:spLocks noChangeArrowheads="1"/>
            </p:cNvSpPr>
            <p:nvPr/>
          </p:nvSpPr>
          <p:spPr bwMode="auto">
            <a:xfrm>
              <a:off x="3024" y="1920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  <a:ea typeface="標楷體" pitchFamily="65" charset="-120"/>
                </a:rPr>
                <a:t>競爭能力</a:t>
              </a:r>
            </a:p>
          </p:txBody>
        </p:sp>
        <p:sp>
          <p:nvSpPr>
            <p:cNvPr id="546832" name="Freeform 15"/>
            <p:cNvSpPr>
              <a:spLocks/>
            </p:cNvSpPr>
            <p:nvPr/>
          </p:nvSpPr>
          <p:spPr bwMode="auto">
            <a:xfrm>
              <a:off x="2661" y="2039"/>
              <a:ext cx="338" cy="1"/>
            </a:xfrm>
            <a:custGeom>
              <a:avLst/>
              <a:gdLst>
                <a:gd name="T0" fmla="*/ 0 w 338"/>
                <a:gd name="T1" fmla="*/ 0 h 1"/>
                <a:gd name="T2" fmla="*/ 338 w 338"/>
                <a:gd name="T3" fmla="*/ 0 h 1"/>
                <a:gd name="T4" fmla="*/ 0 60000 65536"/>
                <a:gd name="T5" fmla="*/ 0 60000 65536"/>
                <a:gd name="T6" fmla="*/ 0 w 338"/>
                <a:gd name="T7" fmla="*/ 0 h 1"/>
                <a:gd name="T8" fmla="*/ 338 w 3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8" h="1">
                  <a:moveTo>
                    <a:pt x="0" y="0"/>
                  </a:moveTo>
                  <a:lnTo>
                    <a:pt x="33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6833" name="Freeform 16"/>
            <p:cNvSpPr>
              <a:spLocks/>
            </p:cNvSpPr>
            <p:nvPr/>
          </p:nvSpPr>
          <p:spPr bwMode="auto">
            <a:xfrm>
              <a:off x="3913" y="2039"/>
              <a:ext cx="247" cy="1"/>
            </a:xfrm>
            <a:custGeom>
              <a:avLst/>
              <a:gdLst>
                <a:gd name="T0" fmla="*/ 0 w 247"/>
                <a:gd name="T1" fmla="*/ 0 h 1"/>
                <a:gd name="T2" fmla="*/ 247 w 247"/>
                <a:gd name="T3" fmla="*/ 0 h 1"/>
                <a:gd name="T4" fmla="*/ 0 60000 65536"/>
                <a:gd name="T5" fmla="*/ 0 60000 65536"/>
                <a:gd name="T6" fmla="*/ 0 w 247"/>
                <a:gd name="T7" fmla="*/ 0 h 1"/>
                <a:gd name="T8" fmla="*/ 247 w 24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7" h="1">
                  <a:moveTo>
                    <a:pt x="0" y="0"/>
                  </a:moveTo>
                  <a:lnTo>
                    <a:pt x="24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6834" name="Arc 17"/>
            <p:cNvSpPr>
              <a:spLocks/>
            </p:cNvSpPr>
            <p:nvPr/>
          </p:nvSpPr>
          <p:spPr bwMode="auto">
            <a:xfrm>
              <a:off x="832" y="1252"/>
              <a:ext cx="1578" cy="913"/>
            </a:xfrm>
            <a:custGeom>
              <a:avLst/>
              <a:gdLst>
                <a:gd name="T0" fmla="*/ 0 w 35487"/>
                <a:gd name="T1" fmla="*/ 0 h 21600"/>
                <a:gd name="T2" fmla="*/ 0 w 35487"/>
                <a:gd name="T3" fmla="*/ 0 h 21600"/>
                <a:gd name="T4" fmla="*/ 0 w 35487"/>
                <a:gd name="T5" fmla="*/ 0 h 21600"/>
                <a:gd name="T6" fmla="*/ 0 60000 65536"/>
                <a:gd name="T7" fmla="*/ 0 60000 65536"/>
                <a:gd name="T8" fmla="*/ 0 60000 65536"/>
                <a:gd name="T9" fmla="*/ 0 w 35487"/>
                <a:gd name="T10" fmla="*/ 0 h 21600"/>
                <a:gd name="T11" fmla="*/ 35487 w 3548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87" h="21600" fill="none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</a:path>
                <a:path w="35487" h="21600" stroke="0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  <a:lnTo>
                    <a:pt x="14796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35" name="Text Box 18"/>
            <p:cNvSpPr txBox="1">
              <a:spLocks noChangeArrowheads="1"/>
            </p:cNvSpPr>
            <p:nvPr/>
          </p:nvSpPr>
          <p:spPr bwMode="auto">
            <a:xfrm>
              <a:off x="2784" y="312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6" name="Text Box 19"/>
            <p:cNvSpPr txBox="1">
              <a:spLocks noChangeArrowheads="1"/>
            </p:cNvSpPr>
            <p:nvPr/>
          </p:nvSpPr>
          <p:spPr bwMode="auto">
            <a:xfrm>
              <a:off x="3984" y="182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7" name="Text Box 20"/>
            <p:cNvSpPr txBox="1">
              <a:spLocks noChangeArrowheads="1"/>
            </p:cNvSpPr>
            <p:nvPr/>
          </p:nvSpPr>
          <p:spPr bwMode="auto">
            <a:xfrm>
              <a:off x="2832" y="182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8" name="Text Box 21"/>
            <p:cNvSpPr txBox="1">
              <a:spLocks noChangeArrowheads="1"/>
            </p:cNvSpPr>
            <p:nvPr/>
          </p:nvSpPr>
          <p:spPr bwMode="auto">
            <a:xfrm>
              <a:off x="624" y="129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6839" name="Text Box 22"/>
            <p:cNvSpPr txBox="1">
              <a:spLocks noChangeArrowheads="1"/>
            </p:cNvSpPr>
            <p:nvPr/>
          </p:nvSpPr>
          <p:spPr bwMode="auto">
            <a:xfrm>
              <a:off x="1440" y="312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6840" name="Picture 23" descr="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6" y="1968"/>
              <a:ext cx="288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41" name="Arc 24"/>
            <p:cNvSpPr>
              <a:spLocks/>
            </p:cNvSpPr>
            <p:nvPr/>
          </p:nvSpPr>
          <p:spPr bwMode="auto">
            <a:xfrm>
              <a:off x="2651" y="2187"/>
              <a:ext cx="2776" cy="981"/>
            </a:xfrm>
            <a:custGeom>
              <a:avLst/>
              <a:gdLst>
                <a:gd name="T0" fmla="*/ 0 w 28717"/>
                <a:gd name="T1" fmla="*/ 0 h 33590"/>
                <a:gd name="T2" fmla="*/ 0 w 28717"/>
                <a:gd name="T3" fmla="*/ 0 h 33590"/>
                <a:gd name="T4" fmla="*/ 0 w 28717"/>
                <a:gd name="T5" fmla="*/ 0 h 33590"/>
                <a:gd name="T6" fmla="*/ 0 60000 65536"/>
                <a:gd name="T7" fmla="*/ 0 60000 65536"/>
                <a:gd name="T8" fmla="*/ 0 60000 65536"/>
                <a:gd name="T9" fmla="*/ 0 w 28717"/>
                <a:gd name="T10" fmla="*/ 0 h 33590"/>
                <a:gd name="T11" fmla="*/ 28717 w 28717"/>
                <a:gd name="T12" fmla="*/ 33590 h 33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17" h="33590" fill="none" extrusionOk="0">
                  <a:moveTo>
                    <a:pt x="25083" y="0"/>
                  </a:moveTo>
                  <a:cubicBezTo>
                    <a:pt x="27452" y="3550"/>
                    <a:pt x="28717" y="7722"/>
                    <a:pt x="28717" y="11990"/>
                  </a:cubicBezTo>
                  <a:cubicBezTo>
                    <a:pt x="28717" y="23919"/>
                    <a:pt x="19046" y="33590"/>
                    <a:pt x="7117" y="33590"/>
                  </a:cubicBezTo>
                  <a:cubicBezTo>
                    <a:pt x="4693" y="33590"/>
                    <a:pt x="2287" y="33182"/>
                    <a:pt x="0" y="32383"/>
                  </a:cubicBezTo>
                </a:path>
                <a:path w="28717" h="33590" stroke="0" extrusionOk="0">
                  <a:moveTo>
                    <a:pt x="25083" y="0"/>
                  </a:moveTo>
                  <a:cubicBezTo>
                    <a:pt x="27452" y="3550"/>
                    <a:pt x="28717" y="7722"/>
                    <a:pt x="28717" y="11990"/>
                  </a:cubicBezTo>
                  <a:cubicBezTo>
                    <a:pt x="28717" y="23919"/>
                    <a:pt x="19046" y="33590"/>
                    <a:pt x="7117" y="33590"/>
                  </a:cubicBezTo>
                  <a:cubicBezTo>
                    <a:pt x="4693" y="33590"/>
                    <a:pt x="2287" y="33182"/>
                    <a:pt x="0" y="32383"/>
                  </a:cubicBezTo>
                  <a:lnTo>
                    <a:pt x="7117" y="1199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6842" name="Picture 2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2448"/>
              <a:ext cx="3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6843" name="Arc 26"/>
            <p:cNvSpPr>
              <a:spLocks/>
            </p:cNvSpPr>
            <p:nvPr/>
          </p:nvSpPr>
          <p:spPr bwMode="auto">
            <a:xfrm>
              <a:off x="2064" y="2112"/>
              <a:ext cx="1152" cy="912"/>
            </a:xfrm>
            <a:custGeom>
              <a:avLst/>
              <a:gdLst>
                <a:gd name="T0" fmla="*/ 0 w 21600"/>
                <a:gd name="T1" fmla="*/ 0 h 35787"/>
                <a:gd name="T2" fmla="*/ 0 w 21600"/>
                <a:gd name="T3" fmla="*/ 0 h 35787"/>
                <a:gd name="T4" fmla="*/ 0 w 21600"/>
                <a:gd name="T5" fmla="*/ 0 h 35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5787"/>
                <a:gd name="T11" fmla="*/ 21600 w 21600"/>
                <a:gd name="T12" fmla="*/ 35787 h 35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5787" fill="none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</a:path>
                <a:path w="21600" h="35787" stroke="0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  <a:lnTo>
                    <a:pt x="0" y="1793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44" name="Arc 27"/>
            <p:cNvSpPr>
              <a:spLocks/>
            </p:cNvSpPr>
            <p:nvPr/>
          </p:nvSpPr>
          <p:spPr bwMode="auto">
            <a:xfrm>
              <a:off x="1276" y="2547"/>
              <a:ext cx="2061" cy="422"/>
            </a:xfrm>
            <a:custGeom>
              <a:avLst/>
              <a:gdLst>
                <a:gd name="T0" fmla="*/ 0 w 21324"/>
                <a:gd name="T1" fmla="*/ 0 h 13796"/>
                <a:gd name="T2" fmla="*/ 0 w 21324"/>
                <a:gd name="T3" fmla="*/ 0 h 13796"/>
                <a:gd name="T4" fmla="*/ 0 w 21324"/>
                <a:gd name="T5" fmla="*/ 0 h 13796"/>
                <a:gd name="T6" fmla="*/ 0 60000 65536"/>
                <a:gd name="T7" fmla="*/ 0 60000 65536"/>
                <a:gd name="T8" fmla="*/ 0 60000 65536"/>
                <a:gd name="T9" fmla="*/ 0 w 21324"/>
                <a:gd name="T10" fmla="*/ 0 h 13796"/>
                <a:gd name="T11" fmla="*/ 21324 w 21324"/>
                <a:gd name="T12" fmla="*/ 13796 h 137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4" h="13796" fill="none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</a:path>
                <a:path w="21324" h="13796" stroke="0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  <a:lnTo>
                    <a:pt x="21324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6845" name="Text Box 28"/>
            <p:cNvSpPr txBox="1">
              <a:spLocks noChangeArrowheads="1"/>
            </p:cNvSpPr>
            <p:nvPr/>
          </p:nvSpPr>
          <p:spPr bwMode="auto">
            <a:xfrm>
              <a:off x="1440" y="2688"/>
              <a:ext cx="14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6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283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3E541-EE94-4EC3-828F-8AD2CB4234A6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  </a:t>
            </a:r>
            <a:r>
              <a:rPr lang="zh-TW" altLang="en-US" sz="3600" smtClean="0"/>
              <a:t>太太的「定居花蓮」系統思考圖</a:t>
            </a:r>
            <a:r>
              <a:rPr lang="en-US" altLang="zh-TW" sz="3600" smtClean="0"/>
              <a:t>(</a:t>
            </a:r>
            <a:r>
              <a:rPr lang="zh-TW" altLang="en-US" sz="3600" smtClean="0"/>
              <a:t>太太</a:t>
            </a:r>
            <a:r>
              <a:rPr lang="en-US" altLang="zh-TW" sz="3600" smtClean="0"/>
              <a:t>)</a:t>
            </a:r>
          </a:p>
        </p:txBody>
      </p:sp>
      <p:sp>
        <p:nvSpPr>
          <p:cNvPr id="547844" name="Text Box 3"/>
          <p:cNvSpPr txBox="1">
            <a:spLocks noChangeArrowheads="1"/>
          </p:cNvSpPr>
          <p:nvPr/>
        </p:nvSpPr>
        <p:spPr bwMode="auto">
          <a:xfrm>
            <a:off x="3886200" y="37338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5" name="Text Box 4"/>
          <p:cNvSpPr txBox="1">
            <a:spLocks noChangeArrowheads="1"/>
          </p:cNvSpPr>
          <p:nvPr/>
        </p:nvSpPr>
        <p:spPr bwMode="auto">
          <a:xfrm>
            <a:off x="5486400" y="2895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6" name="Text Box 5"/>
          <p:cNvSpPr txBox="1">
            <a:spLocks noChangeArrowheads="1"/>
          </p:cNvSpPr>
          <p:nvPr/>
        </p:nvSpPr>
        <p:spPr bwMode="auto">
          <a:xfrm>
            <a:off x="7315200" y="3810000"/>
            <a:ext cx="228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47" name="Text Box 6"/>
          <p:cNvSpPr txBox="1">
            <a:spLocks noChangeArrowheads="1"/>
          </p:cNvSpPr>
          <p:nvPr/>
        </p:nvSpPr>
        <p:spPr bwMode="auto">
          <a:xfrm>
            <a:off x="4191000" y="25908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穩定收入</a:t>
            </a:r>
          </a:p>
        </p:txBody>
      </p:sp>
      <p:sp>
        <p:nvSpPr>
          <p:cNvPr id="547848" name="Text Box 7"/>
          <p:cNvSpPr txBox="1">
            <a:spLocks noChangeArrowheads="1"/>
          </p:cNvSpPr>
          <p:nvPr/>
        </p:nvSpPr>
        <p:spPr bwMode="auto">
          <a:xfrm>
            <a:off x="4267200" y="4038600"/>
            <a:ext cx="1828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留在花蓮的意願</a:t>
            </a:r>
          </a:p>
        </p:txBody>
      </p:sp>
      <p:sp>
        <p:nvSpPr>
          <p:cNvPr id="547849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981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47850" name="Arc 9"/>
          <p:cNvSpPr>
            <a:spLocks/>
          </p:cNvSpPr>
          <p:nvPr/>
        </p:nvSpPr>
        <p:spPr bwMode="auto">
          <a:xfrm>
            <a:off x="3421063" y="2747963"/>
            <a:ext cx="698500" cy="647700"/>
          </a:xfrm>
          <a:custGeom>
            <a:avLst/>
            <a:gdLst>
              <a:gd name="T0" fmla="*/ 0 w 19775"/>
              <a:gd name="T1" fmla="*/ 2147483647 h 21574"/>
              <a:gd name="T2" fmla="*/ 2147483647 w 19775"/>
              <a:gd name="T3" fmla="*/ 0 h 21574"/>
              <a:gd name="T4" fmla="*/ 2147483647 w 19775"/>
              <a:gd name="T5" fmla="*/ 2147483647 h 21574"/>
              <a:gd name="T6" fmla="*/ 0 60000 65536"/>
              <a:gd name="T7" fmla="*/ 0 60000 65536"/>
              <a:gd name="T8" fmla="*/ 0 60000 65536"/>
              <a:gd name="T9" fmla="*/ 0 w 19775"/>
              <a:gd name="T10" fmla="*/ 0 h 21574"/>
              <a:gd name="T11" fmla="*/ 19775 w 19775"/>
              <a:gd name="T12" fmla="*/ 21574 h 215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75" h="21574" fill="none" extrusionOk="0">
                <a:moveTo>
                  <a:pt x="0" y="12884"/>
                </a:moveTo>
                <a:cubicBezTo>
                  <a:pt x="3292" y="5392"/>
                  <a:pt x="10534" y="404"/>
                  <a:pt x="18707" y="0"/>
                </a:cubicBezTo>
              </a:path>
              <a:path w="19775" h="21574" stroke="0" extrusionOk="0">
                <a:moveTo>
                  <a:pt x="0" y="12884"/>
                </a:moveTo>
                <a:cubicBezTo>
                  <a:pt x="3292" y="5392"/>
                  <a:pt x="10534" y="404"/>
                  <a:pt x="18707" y="0"/>
                </a:cubicBezTo>
                <a:lnTo>
                  <a:pt x="19775" y="21574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51" name="Arc 10"/>
          <p:cNvSpPr>
            <a:spLocks/>
          </p:cNvSpPr>
          <p:nvPr/>
        </p:nvSpPr>
        <p:spPr bwMode="auto">
          <a:xfrm>
            <a:off x="6172200" y="3657600"/>
            <a:ext cx="1095375" cy="534988"/>
          </a:xfrm>
          <a:custGeom>
            <a:avLst/>
            <a:gdLst>
              <a:gd name="T0" fmla="*/ 2147483647 w 21600"/>
              <a:gd name="T1" fmla="*/ 0 h 21982"/>
              <a:gd name="T2" fmla="*/ 2147483647 w 21600"/>
              <a:gd name="T3" fmla="*/ 2147483647 h 21982"/>
              <a:gd name="T4" fmla="*/ 0 w 21600"/>
              <a:gd name="T5" fmla="*/ 2147483647 h 21982"/>
              <a:gd name="T6" fmla="*/ 0 60000 65536"/>
              <a:gd name="T7" fmla="*/ 0 60000 65536"/>
              <a:gd name="T8" fmla="*/ 0 60000 65536"/>
              <a:gd name="T9" fmla="*/ 0 w 21600"/>
              <a:gd name="T10" fmla="*/ 0 h 21982"/>
              <a:gd name="T11" fmla="*/ 21600 w 21600"/>
              <a:gd name="T12" fmla="*/ 21982 h 219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982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</a:path>
              <a:path w="21600" h="21982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1798"/>
                  <a:pt x="12789" y="21220"/>
                  <a:pt x="1447" y="21982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52" name="Arc 11"/>
          <p:cNvSpPr>
            <a:spLocks/>
          </p:cNvSpPr>
          <p:nvPr/>
        </p:nvSpPr>
        <p:spPr bwMode="auto">
          <a:xfrm>
            <a:off x="5562600" y="2743200"/>
            <a:ext cx="1676400" cy="533400"/>
          </a:xfrm>
          <a:custGeom>
            <a:avLst/>
            <a:gdLst>
              <a:gd name="T0" fmla="*/ 2147483647 w 21194"/>
              <a:gd name="T1" fmla="*/ 0 h 21597"/>
              <a:gd name="T2" fmla="*/ 2147483647 w 21194"/>
              <a:gd name="T3" fmla="*/ 2147483647 h 21597"/>
              <a:gd name="T4" fmla="*/ 0 w 21194"/>
              <a:gd name="T5" fmla="*/ 2147483647 h 21597"/>
              <a:gd name="T6" fmla="*/ 0 60000 65536"/>
              <a:gd name="T7" fmla="*/ 0 60000 65536"/>
              <a:gd name="T8" fmla="*/ 0 60000 65536"/>
              <a:gd name="T9" fmla="*/ 0 w 21194"/>
              <a:gd name="T10" fmla="*/ 0 h 21597"/>
              <a:gd name="T11" fmla="*/ 21194 w 21194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1597" fill="none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</a:path>
              <a:path w="21194" h="21597" stroke="0" extrusionOk="0">
                <a:moveTo>
                  <a:pt x="346" y="-1"/>
                </a:moveTo>
                <a:cubicBezTo>
                  <a:pt x="10537" y="163"/>
                  <a:pt x="19228" y="7429"/>
                  <a:pt x="21194" y="17430"/>
                </a:cubicBezTo>
                <a:lnTo>
                  <a:pt x="0" y="2159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47853" name="Picture 1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2004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7854" name="Text Box 13"/>
          <p:cNvSpPr txBox="1">
            <a:spLocks noChangeArrowheads="1"/>
          </p:cNvSpPr>
          <p:nvPr/>
        </p:nvSpPr>
        <p:spPr bwMode="auto">
          <a:xfrm>
            <a:off x="4419600" y="16764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花蓮一定可以找到國小教書</a:t>
            </a:r>
          </a:p>
        </p:txBody>
      </p:sp>
      <p:sp>
        <p:nvSpPr>
          <p:cNvPr id="547855" name="Text Box 14"/>
          <p:cNvSpPr txBox="1">
            <a:spLocks noChangeArrowheads="1"/>
          </p:cNvSpPr>
          <p:nvPr/>
        </p:nvSpPr>
        <p:spPr bwMode="auto">
          <a:xfrm>
            <a:off x="838200" y="4495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47856" name="Text Box 15"/>
          <p:cNvSpPr txBox="1">
            <a:spLocks noChangeArrowheads="1"/>
          </p:cNvSpPr>
          <p:nvPr/>
        </p:nvSpPr>
        <p:spPr bwMode="auto">
          <a:xfrm>
            <a:off x="838200" y="38100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47857" name="Line 16"/>
          <p:cNvSpPr>
            <a:spLocks noChangeShapeType="1"/>
          </p:cNvSpPr>
          <p:nvPr/>
        </p:nvSpPr>
        <p:spPr bwMode="auto">
          <a:xfrm flipH="1">
            <a:off x="4800600" y="2057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58" name="Freeform 17"/>
          <p:cNvSpPr>
            <a:spLocks/>
          </p:cNvSpPr>
          <p:nvPr/>
        </p:nvSpPr>
        <p:spPr bwMode="auto">
          <a:xfrm>
            <a:off x="2743200" y="3962400"/>
            <a:ext cx="1206500" cy="215900"/>
          </a:xfrm>
          <a:custGeom>
            <a:avLst/>
            <a:gdLst>
              <a:gd name="T0" fmla="*/ 0 w 760"/>
              <a:gd name="T1" fmla="*/ 0 h 136"/>
              <a:gd name="T2" fmla="*/ 2147483647 w 760"/>
              <a:gd name="T3" fmla="*/ 2147483647 h 136"/>
              <a:gd name="T4" fmla="*/ 0 60000 65536"/>
              <a:gd name="T5" fmla="*/ 0 60000 65536"/>
              <a:gd name="T6" fmla="*/ 0 w 760"/>
              <a:gd name="T7" fmla="*/ 0 h 136"/>
              <a:gd name="T8" fmla="*/ 760 w 760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0" h="136">
                <a:moveTo>
                  <a:pt x="0" y="0"/>
                </a:moveTo>
                <a:lnTo>
                  <a:pt x="760" y="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59" name="Freeform 18"/>
          <p:cNvSpPr>
            <a:spLocks/>
          </p:cNvSpPr>
          <p:nvPr/>
        </p:nvSpPr>
        <p:spPr bwMode="auto">
          <a:xfrm>
            <a:off x="2133600" y="4241800"/>
            <a:ext cx="1993900" cy="406400"/>
          </a:xfrm>
          <a:custGeom>
            <a:avLst/>
            <a:gdLst>
              <a:gd name="T0" fmla="*/ 0 w 1256"/>
              <a:gd name="T1" fmla="*/ 2147483647 h 256"/>
              <a:gd name="T2" fmla="*/ 2147483647 w 1256"/>
              <a:gd name="T3" fmla="*/ 0 h 256"/>
              <a:gd name="T4" fmla="*/ 0 60000 65536"/>
              <a:gd name="T5" fmla="*/ 0 60000 65536"/>
              <a:gd name="T6" fmla="*/ 0 w 1256"/>
              <a:gd name="T7" fmla="*/ 0 h 256"/>
              <a:gd name="T8" fmla="*/ 1256 w 1256"/>
              <a:gd name="T9" fmla="*/ 256 h 2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56" h="256">
                <a:moveTo>
                  <a:pt x="0" y="256"/>
                </a:moveTo>
                <a:lnTo>
                  <a:pt x="12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60" name="Text Box 19"/>
          <p:cNvSpPr txBox="1">
            <a:spLocks noChangeArrowheads="1"/>
          </p:cNvSpPr>
          <p:nvPr/>
        </p:nvSpPr>
        <p:spPr bwMode="auto">
          <a:xfrm>
            <a:off x="1295400" y="50292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消費低</a:t>
            </a:r>
          </a:p>
        </p:txBody>
      </p:sp>
      <p:sp>
        <p:nvSpPr>
          <p:cNvPr id="547861" name="Freeform 20"/>
          <p:cNvSpPr>
            <a:spLocks/>
          </p:cNvSpPr>
          <p:nvPr/>
        </p:nvSpPr>
        <p:spPr bwMode="auto">
          <a:xfrm>
            <a:off x="2709863" y="4389438"/>
            <a:ext cx="1430337" cy="781050"/>
          </a:xfrm>
          <a:custGeom>
            <a:avLst/>
            <a:gdLst>
              <a:gd name="T0" fmla="*/ 0 w 901"/>
              <a:gd name="T1" fmla="*/ 2147483647 h 492"/>
              <a:gd name="T2" fmla="*/ 2147483647 w 901"/>
              <a:gd name="T3" fmla="*/ 0 h 492"/>
              <a:gd name="T4" fmla="*/ 0 60000 65536"/>
              <a:gd name="T5" fmla="*/ 0 60000 65536"/>
              <a:gd name="T6" fmla="*/ 0 w 901"/>
              <a:gd name="T7" fmla="*/ 0 h 492"/>
              <a:gd name="T8" fmla="*/ 901 w 901"/>
              <a:gd name="T9" fmla="*/ 492 h 4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1" h="492">
                <a:moveTo>
                  <a:pt x="0" y="492"/>
                </a:moveTo>
                <a:lnTo>
                  <a:pt x="901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47862" name="Text Box 21"/>
          <p:cNvSpPr txBox="1">
            <a:spLocks noChangeArrowheads="1"/>
          </p:cNvSpPr>
          <p:nvPr/>
        </p:nvSpPr>
        <p:spPr bwMode="auto">
          <a:xfrm>
            <a:off x="2590800" y="3200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47863" name="Arc 22"/>
          <p:cNvSpPr>
            <a:spLocks/>
          </p:cNvSpPr>
          <p:nvPr/>
        </p:nvSpPr>
        <p:spPr bwMode="auto">
          <a:xfrm>
            <a:off x="3429000" y="3429000"/>
            <a:ext cx="730250" cy="647700"/>
          </a:xfrm>
          <a:custGeom>
            <a:avLst/>
            <a:gdLst>
              <a:gd name="T0" fmla="*/ 2147483647 w 20730"/>
              <a:gd name="T1" fmla="*/ 2147483647 h 21558"/>
              <a:gd name="T2" fmla="*/ 0 w 20730"/>
              <a:gd name="T3" fmla="*/ 2147483647 h 21558"/>
              <a:gd name="T4" fmla="*/ 2147483647 w 20730"/>
              <a:gd name="T5" fmla="*/ 0 h 21558"/>
              <a:gd name="T6" fmla="*/ 0 60000 65536"/>
              <a:gd name="T7" fmla="*/ 0 60000 65536"/>
              <a:gd name="T8" fmla="*/ 0 60000 65536"/>
              <a:gd name="T9" fmla="*/ 0 w 20730"/>
              <a:gd name="T10" fmla="*/ 0 h 21558"/>
              <a:gd name="T11" fmla="*/ 20730 w 20730"/>
              <a:gd name="T12" fmla="*/ 21558 h 215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30" h="21558" fill="none" extrusionOk="0">
                <a:moveTo>
                  <a:pt x="19383" y="21557"/>
                </a:moveTo>
                <a:cubicBezTo>
                  <a:pt x="10304" y="20990"/>
                  <a:pt x="2554" y="14796"/>
                  <a:pt x="-1" y="6067"/>
                </a:cubicBezTo>
              </a:path>
              <a:path w="20730" h="21558" stroke="0" extrusionOk="0">
                <a:moveTo>
                  <a:pt x="19383" y="21557"/>
                </a:moveTo>
                <a:cubicBezTo>
                  <a:pt x="10304" y="20990"/>
                  <a:pt x="2554" y="14796"/>
                  <a:pt x="-1" y="6067"/>
                </a:cubicBezTo>
                <a:lnTo>
                  <a:pt x="2073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7864" name="Text Box 23"/>
          <p:cNvSpPr txBox="1">
            <a:spLocks noChangeArrowheads="1"/>
          </p:cNvSpPr>
          <p:nvPr/>
        </p:nvSpPr>
        <p:spPr bwMode="auto">
          <a:xfrm>
            <a:off x="3124200" y="2819400"/>
            <a:ext cx="1746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7865" name="Text Box 24"/>
          <p:cNvSpPr txBox="1">
            <a:spLocks noChangeArrowheads="1"/>
          </p:cNvSpPr>
          <p:nvPr/>
        </p:nvSpPr>
        <p:spPr bwMode="auto">
          <a:xfrm>
            <a:off x="2895600" y="53340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2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喜歡花蓮</a:t>
            </a:r>
          </a:p>
        </p:txBody>
      </p:sp>
      <p:sp>
        <p:nvSpPr>
          <p:cNvPr id="547866" name="Freeform 25"/>
          <p:cNvSpPr>
            <a:spLocks/>
          </p:cNvSpPr>
          <p:nvPr/>
        </p:nvSpPr>
        <p:spPr bwMode="auto">
          <a:xfrm>
            <a:off x="3873500" y="4541838"/>
            <a:ext cx="419100" cy="661987"/>
          </a:xfrm>
          <a:custGeom>
            <a:avLst/>
            <a:gdLst>
              <a:gd name="T0" fmla="*/ 0 w 264"/>
              <a:gd name="T1" fmla="*/ 2147483647 h 417"/>
              <a:gd name="T2" fmla="*/ 2147483647 w 264"/>
              <a:gd name="T3" fmla="*/ 0 h 417"/>
              <a:gd name="T4" fmla="*/ 0 60000 65536"/>
              <a:gd name="T5" fmla="*/ 0 60000 65536"/>
              <a:gd name="T6" fmla="*/ 0 w 264"/>
              <a:gd name="T7" fmla="*/ 0 h 417"/>
              <a:gd name="T8" fmla="*/ 264 w 264"/>
              <a:gd name="T9" fmla="*/ 417 h 4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4" h="417">
                <a:moveTo>
                  <a:pt x="0" y="417"/>
                </a:moveTo>
                <a:lnTo>
                  <a:pt x="26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6136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21C6-7A21-4D1F-B26B-0FFF22A849C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234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>
                <a:solidFill>
                  <a:schemeClr val="tx1"/>
                </a:solidFill>
              </a:rPr>
              <a:t>MJ</a:t>
            </a:r>
            <a:r>
              <a:rPr lang="zh-TW" altLang="en-US" dirty="0">
                <a:solidFill>
                  <a:schemeClr val="tx1"/>
                </a:solidFill>
              </a:rPr>
              <a:t>公司</a:t>
            </a:r>
            <a:r>
              <a:rPr lang="en-US" altLang="zh-TW" dirty="0">
                <a:solidFill>
                  <a:schemeClr val="tx1"/>
                </a:solidFill>
              </a:rPr>
              <a:t>CEO</a:t>
            </a:r>
            <a:r>
              <a:rPr lang="zh-TW" altLang="en-US" dirty="0">
                <a:solidFill>
                  <a:schemeClr val="tx1"/>
                </a:solidFill>
              </a:rPr>
              <a:t>調整後心智模式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836613" y="1314450"/>
            <a:ext cx="7239000" cy="4848225"/>
            <a:chOff x="836613" y="1314450"/>
            <a:chExt cx="7239000" cy="4848225"/>
          </a:xfrm>
        </p:grpSpPr>
        <p:sp>
          <p:nvSpPr>
            <p:cNvPr id="540676" name="Rectangle 1125"/>
            <p:cNvSpPr>
              <a:spLocks noChangeArrowheads="1"/>
            </p:cNvSpPr>
            <p:nvPr/>
          </p:nvSpPr>
          <p:spPr bwMode="auto">
            <a:xfrm>
              <a:off x="836613" y="1314450"/>
              <a:ext cx="7239000" cy="48482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35046" name="Rectangle 1126"/>
            <p:cNvSpPr>
              <a:spLocks noChangeArrowheads="1"/>
            </p:cNvSpPr>
            <p:nvPr/>
          </p:nvSpPr>
          <p:spPr bwMode="auto">
            <a:xfrm>
              <a:off x="6281738" y="3654425"/>
              <a:ext cx="16002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獎勵與教育訓練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235047" name="Rectangle 1127"/>
            <p:cNvSpPr>
              <a:spLocks noChangeArrowheads="1"/>
            </p:cNvSpPr>
            <p:nvPr/>
          </p:nvSpPr>
          <p:spPr bwMode="auto">
            <a:xfrm>
              <a:off x="6686550" y="2259013"/>
              <a:ext cx="9144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成本公開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2" name="Group 1128"/>
            <p:cNvGrpSpPr>
              <a:grpSpLocks/>
            </p:cNvGrpSpPr>
            <p:nvPr/>
          </p:nvGrpSpPr>
          <p:grpSpPr bwMode="auto">
            <a:xfrm>
              <a:off x="4841875" y="2528888"/>
              <a:ext cx="2430463" cy="1219200"/>
              <a:chOff x="3077" y="1605"/>
              <a:chExt cx="1503" cy="1160"/>
            </a:xfrm>
          </p:grpSpPr>
          <p:sp>
            <p:nvSpPr>
              <p:cNvPr id="540724" name="Arc 1129"/>
              <p:cNvSpPr>
                <a:spLocks/>
              </p:cNvSpPr>
              <p:nvPr/>
            </p:nvSpPr>
            <p:spPr bwMode="auto">
              <a:xfrm>
                <a:off x="3077" y="1605"/>
                <a:ext cx="1503" cy="902"/>
              </a:xfrm>
              <a:custGeom>
                <a:avLst/>
                <a:gdLst>
                  <a:gd name="T0" fmla="*/ 0 w 21554"/>
                  <a:gd name="T1" fmla="*/ 0 h 12937"/>
                  <a:gd name="T2" fmla="*/ 0 w 21554"/>
                  <a:gd name="T3" fmla="*/ 0 h 12937"/>
                  <a:gd name="T4" fmla="*/ 0 w 21554"/>
                  <a:gd name="T5" fmla="*/ 0 h 12937"/>
                  <a:gd name="T6" fmla="*/ 0 60000 65536"/>
                  <a:gd name="T7" fmla="*/ 0 60000 65536"/>
                  <a:gd name="T8" fmla="*/ 0 60000 65536"/>
                  <a:gd name="T9" fmla="*/ 0 w 21554"/>
                  <a:gd name="T10" fmla="*/ 0 h 12937"/>
                  <a:gd name="T11" fmla="*/ 21554 w 21554"/>
                  <a:gd name="T12" fmla="*/ 12937 h 129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4" h="12937" fill="none" extrusionOk="0">
                    <a:moveTo>
                      <a:pt x="21553" y="1410"/>
                    </a:moveTo>
                    <a:cubicBezTo>
                      <a:pt x="21280" y="5583"/>
                      <a:pt x="19802" y="9587"/>
                      <a:pt x="17297" y="12936"/>
                    </a:cubicBezTo>
                  </a:path>
                  <a:path w="21554" h="12937" stroke="0" extrusionOk="0">
                    <a:moveTo>
                      <a:pt x="21553" y="1410"/>
                    </a:moveTo>
                    <a:cubicBezTo>
                      <a:pt x="21280" y="5583"/>
                      <a:pt x="19802" y="9587"/>
                      <a:pt x="17297" y="12936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725" name="Freeform 1130"/>
              <p:cNvSpPr>
                <a:spLocks/>
              </p:cNvSpPr>
              <p:nvPr/>
            </p:nvSpPr>
            <p:spPr bwMode="auto">
              <a:xfrm>
                <a:off x="4200" y="2478"/>
                <a:ext cx="107" cy="125"/>
              </a:xfrm>
              <a:custGeom>
                <a:avLst/>
                <a:gdLst>
                  <a:gd name="T0" fmla="*/ 0 w 107"/>
                  <a:gd name="T1" fmla="*/ 125 h 125"/>
                  <a:gd name="T2" fmla="*/ 107 w 107"/>
                  <a:gd name="T3" fmla="*/ 54 h 125"/>
                  <a:gd name="T4" fmla="*/ 54 w 107"/>
                  <a:gd name="T5" fmla="*/ 0 h 125"/>
                  <a:gd name="T6" fmla="*/ 0 w 107"/>
                  <a:gd name="T7" fmla="*/ 125 h 1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7"/>
                  <a:gd name="T13" fmla="*/ 0 h 125"/>
                  <a:gd name="T14" fmla="*/ 107 w 107"/>
                  <a:gd name="T15" fmla="*/ 125 h 1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7" h="125">
                    <a:moveTo>
                      <a:pt x="0" y="125"/>
                    </a:moveTo>
                    <a:lnTo>
                      <a:pt x="107" y="54"/>
                    </a:lnTo>
                    <a:lnTo>
                      <a:pt x="54" y="0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726" name="Rectangle 1131"/>
              <p:cNvSpPr>
                <a:spLocks noChangeArrowheads="1"/>
              </p:cNvSpPr>
              <p:nvPr/>
            </p:nvSpPr>
            <p:spPr bwMode="auto">
              <a:xfrm>
                <a:off x="4334" y="2503"/>
                <a:ext cx="79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3" name="Group 1132"/>
            <p:cNvGrpSpPr>
              <a:grpSpLocks/>
            </p:cNvGrpSpPr>
            <p:nvPr/>
          </p:nvGrpSpPr>
          <p:grpSpPr bwMode="auto">
            <a:xfrm>
              <a:off x="944563" y="2220913"/>
              <a:ext cx="3657600" cy="2971800"/>
              <a:chOff x="595" y="1399"/>
              <a:chExt cx="2304" cy="1872"/>
            </a:xfrm>
          </p:grpSpPr>
          <p:sp>
            <p:nvSpPr>
              <p:cNvPr id="540702" name="Rectangle 1133"/>
              <p:cNvSpPr>
                <a:spLocks noChangeArrowheads="1"/>
              </p:cNvSpPr>
              <p:nvPr/>
            </p:nvSpPr>
            <p:spPr bwMode="auto">
              <a:xfrm>
                <a:off x="2275" y="2282"/>
                <a:ext cx="624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降低成本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4" name="Group 1134"/>
              <p:cNvGrpSpPr>
                <a:grpSpLocks/>
              </p:cNvGrpSpPr>
              <p:nvPr/>
            </p:nvGrpSpPr>
            <p:grpSpPr bwMode="auto">
              <a:xfrm>
                <a:off x="595" y="1399"/>
                <a:ext cx="1940" cy="1872"/>
                <a:chOff x="595" y="1399"/>
                <a:chExt cx="1940" cy="1872"/>
              </a:xfrm>
            </p:grpSpPr>
            <p:sp>
              <p:nvSpPr>
                <p:cNvPr id="540704" name="Rectangle 1135"/>
                <p:cNvSpPr>
                  <a:spLocks noChangeArrowheads="1"/>
                </p:cNvSpPr>
                <p:nvPr/>
              </p:nvSpPr>
              <p:spPr bwMode="auto">
                <a:xfrm>
                  <a:off x="1392" y="1488"/>
                  <a:ext cx="57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競爭激烈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540705" name="Rectangle 1136"/>
                <p:cNvSpPr>
                  <a:spLocks noChangeArrowheads="1"/>
                </p:cNvSpPr>
                <p:nvPr/>
              </p:nvSpPr>
              <p:spPr bwMode="auto">
                <a:xfrm>
                  <a:off x="1383" y="3001"/>
                  <a:ext cx="43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競爭力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540706" name="Rectangle 1137"/>
                <p:cNvSpPr>
                  <a:spLocks noChangeArrowheads="1"/>
                </p:cNvSpPr>
                <p:nvPr/>
              </p:nvSpPr>
              <p:spPr bwMode="auto">
                <a:xfrm>
                  <a:off x="595" y="2319"/>
                  <a:ext cx="57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贏得訂單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grpSp>
              <p:nvGrpSpPr>
                <p:cNvPr id="5" name="Group 1138"/>
                <p:cNvGrpSpPr>
                  <a:grpSpLocks/>
                </p:cNvGrpSpPr>
                <p:nvPr/>
              </p:nvGrpSpPr>
              <p:grpSpPr bwMode="auto">
                <a:xfrm>
                  <a:off x="1666" y="1651"/>
                  <a:ext cx="869" cy="660"/>
                  <a:chOff x="2049" y="1725"/>
                  <a:chExt cx="869" cy="660"/>
                </a:xfrm>
              </p:grpSpPr>
              <p:sp>
                <p:nvSpPr>
                  <p:cNvPr id="540721" name="Arc 1139"/>
                  <p:cNvSpPr>
                    <a:spLocks/>
                  </p:cNvSpPr>
                  <p:nvPr/>
                </p:nvSpPr>
                <p:spPr bwMode="auto">
                  <a:xfrm>
                    <a:off x="2049" y="1725"/>
                    <a:ext cx="717" cy="651"/>
                  </a:xfrm>
                  <a:custGeom>
                    <a:avLst/>
                    <a:gdLst>
                      <a:gd name="T0" fmla="*/ 0 w 21320"/>
                      <a:gd name="T1" fmla="*/ 0 h 19370"/>
                      <a:gd name="T2" fmla="*/ 0 w 21320"/>
                      <a:gd name="T3" fmla="*/ 0 h 19370"/>
                      <a:gd name="T4" fmla="*/ 0 w 21320"/>
                      <a:gd name="T5" fmla="*/ 0 h 19370"/>
                      <a:gd name="T6" fmla="*/ 0 60000 65536"/>
                      <a:gd name="T7" fmla="*/ 0 60000 65536"/>
                      <a:gd name="T8" fmla="*/ 0 60000 65536"/>
                      <a:gd name="T9" fmla="*/ 0 w 21320"/>
                      <a:gd name="T10" fmla="*/ 0 h 19370"/>
                      <a:gd name="T11" fmla="*/ 21320 w 21320"/>
                      <a:gd name="T12" fmla="*/ 19370 h 193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320" h="19370" fill="none" extrusionOk="0">
                        <a:moveTo>
                          <a:pt x="9558" y="-1"/>
                        </a:moveTo>
                        <a:cubicBezTo>
                          <a:pt x="15818" y="3089"/>
                          <a:pt x="20200" y="9013"/>
                          <a:pt x="21320" y="15904"/>
                        </a:cubicBezTo>
                      </a:path>
                      <a:path w="21320" h="19370" stroke="0" extrusionOk="0">
                        <a:moveTo>
                          <a:pt x="9558" y="-1"/>
                        </a:moveTo>
                        <a:cubicBezTo>
                          <a:pt x="15818" y="3089"/>
                          <a:pt x="20200" y="9013"/>
                          <a:pt x="21320" y="15904"/>
                        </a:cubicBezTo>
                        <a:lnTo>
                          <a:pt x="0" y="19370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2" name="Freeform 1140"/>
                  <p:cNvSpPr>
                    <a:spLocks/>
                  </p:cNvSpPr>
                  <p:nvPr/>
                </p:nvSpPr>
                <p:spPr bwMode="auto">
                  <a:xfrm>
                    <a:off x="2722" y="2261"/>
                    <a:ext cx="71" cy="124"/>
                  </a:xfrm>
                  <a:custGeom>
                    <a:avLst/>
                    <a:gdLst>
                      <a:gd name="T0" fmla="*/ 44 w 71"/>
                      <a:gd name="T1" fmla="*/ 124 h 124"/>
                      <a:gd name="T2" fmla="*/ 71 w 71"/>
                      <a:gd name="T3" fmla="*/ 0 h 124"/>
                      <a:gd name="T4" fmla="*/ 0 w 71"/>
                      <a:gd name="T5" fmla="*/ 0 h 124"/>
                      <a:gd name="T6" fmla="*/ 44 w 71"/>
                      <a:gd name="T7" fmla="*/ 124 h 12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1"/>
                      <a:gd name="T13" fmla="*/ 0 h 124"/>
                      <a:gd name="T14" fmla="*/ 71 w 71"/>
                      <a:gd name="T15" fmla="*/ 124 h 12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1" h="124">
                        <a:moveTo>
                          <a:pt x="44" y="124"/>
                        </a:moveTo>
                        <a:lnTo>
                          <a:pt x="71" y="0"/>
                        </a:lnTo>
                        <a:lnTo>
                          <a:pt x="0" y="0"/>
                        </a:lnTo>
                        <a:lnTo>
                          <a:pt x="44" y="124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3" name="Rectangle 1141"/>
                  <p:cNvSpPr>
                    <a:spLocks noChangeArrowheads="1"/>
                  </p:cNvSpPr>
                  <p:nvPr/>
                </p:nvSpPr>
                <p:spPr bwMode="auto">
                  <a:xfrm>
                    <a:off x="2837" y="2181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6" name="Group 1142"/>
                <p:cNvGrpSpPr>
                  <a:grpSpLocks/>
                </p:cNvGrpSpPr>
                <p:nvPr/>
              </p:nvGrpSpPr>
              <p:grpSpPr bwMode="auto">
                <a:xfrm>
                  <a:off x="1737" y="2452"/>
                  <a:ext cx="653" cy="819"/>
                  <a:chOff x="2120" y="2526"/>
                  <a:chExt cx="653" cy="819"/>
                </a:xfrm>
              </p:grpSpPr>
              <p:sp>
                <p:nvSpPr>
                  <p:cNvPr id="540718" name="Arc 1143"/>
                  <p:cNvSpPr>
                    <a:spLocks/>
                  </p:cNvSpPr>
                  <p:nvPr/>
                </p:nvSpPr>
                <p:spPr bwMode="auto">
                  <a:xfrm>
                    <a:off x="2120" y="2526"/>
                    <a:ext cx="653" cy="616"/>
                  </a:xfrm>
                  <a:custGeom>
                    <a:avLst/>
                    <a:gdLst>
                      <a:gd name="T0" fmla="*/ 0 w 21528"/>
                      <a:gd name="T1" fmla="*/ 0 h 20312"/>
                      <a:gd name="T2" fmla="*/ 0 w 21528"/>
                      <a:gd name="T3" fmla="*/ 0 h 20312"/>
                      <a:gd name="T4" fmla="*/ 0 w 21528"/>
                      <a:gd name="T5" fmla="*/ 0 h 20312"/>
                      <a:gd name="T6" fmla="*/ 0 60000 65536"/>
                      <a:gd name="T7" fmla="*/ 0 60000 65536"/>
                      <a:gd name="T8" fmla="*/ 0 60000 65536"/>
                      <a:gd name="T9" fmla="*/ 0 w 21528"/>
                      <a:gd name="T10" fmla="*/ 0 h 20312"/>
                      <a:gd name="T11" fmla="*/ 21528 w 21528"/>
                      <a:gd name="T12" fmla="*/ 20312 h 203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528" h="20312" fill="none" extrusionOk="0">
                        <a:moveTo>
                          <a:pt x="21527" y="1765"/>
                        </a:moveTo>
                        <a:cubicBezTo>
                          <a:pt x="20836" y="10190"/>
                          <a:pt x="15295" y="17437"/>
                          <a:pt x="7347" y="20312"/>
                        </a:cubicBezTo>
                      </a:path>
                      <a:path w="21528" h="20312" stroke="0" extrusionOk="0">
                        <a:moveTo>
                          <a:pt x="21527" y="1765"/>
                        </a:moveTo>
                        <a:cubicBezTo>
                          <a:pt x="20836" y="10190"/>
                          <a:pt x="15295" y="17437"/>
                          <a:pt x="7347" y="2031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9" name="Freeform 1144"/>
                  <p:cNvSpPr>
                    <a:spLocks/>
                  </p:cNvSpPr>
                  <p:nvPr/>
                </p:nvSpPr>
                <p:spPr bwMode="auto">
                  <a:xfrm>
                    <a:off x="2226" y="3101"/>
                    <a:ext cx="124" cy="71"/>
                  </a:xfrm>
                  <a:custGeom>
                    <a:avLst/>
                    <a:gdLst>
                      <a:gd name="T0" fmla="*/ 0 w 124"/>
                      <a:gd name="T1" fmla="*/ 71 h 71"/>
                      <a:gd name="T2" fmla="*/ 124 w 124"/>
                      <a:gd name="T3" fmla="*/ 71 h 71"/>
                      <a:gd name="T4" fmla="*/ 107 w 124"/>
                      <a:gd name="T5" fmla="*/ 0 h 71"/>
                      <a:gd name="T6" fmla="*/ 0 w 124"/>
                      <a:gd name="T7" fmla="*/ 71 h 7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4"/>
                      <a:gd name="T13" fmla="*/ 0 h 71"/>
                      <a:gd name="T14" fmla="*/ 124 w 124"/>
                      <a:gd name="T15" fmla="*/ 71 h 7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4" h="71">
                        <a:moveTo>
                          <a:pt x="0" y="71"/>
                        </a:moveTo>
                        <a:lnTo>
                          <a:pt x="124" y="71"/>
                        </a:lnTo>
                        <a:lnTo>
                          <a:pt x="107" y="0"/>
                        </a:lnTo>
                        <a:lnTo>
                          <a:pt x="0" y="71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0" name="Rectangle 1145"/>
                  <p:cNvSpPr>
                    <a:spLocks noChangeArrowheads="1"/>
                  </p:cNvSpPr>
                  <p:nvPr/>
                </p:nvSpPr>
                <p:spPr bwMode="auto">
                  <a:xfrm>
                    <a:off x="2333" y="3172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7" name="Group 1146"/>
                <p:cNvGrpSpPr>
                  <a:grpSpLocks/>
                </p:cNvGrpSpPr>
                <p:nvPr/>
              </p:nvGrpSpPr>
              <p:grpSpPr bwMode="auto">
                <a:xfrm>
                  <a:off x="622" y="2505"/>
                  <a:ext cx="779" cy="699"/>
                  <a:chOff x="1005" y="2579"/>
                  <a:chExt cx="779" cy="699"/>
                </a:xfrm>
              </p:grpSpPr>
              <p:sp>
                <p:nvSpPr>
                  <p:cNvPr id="540715" name="Arc 1147"/>
                  <p:cNvSpPr>
                    <a:spLocks/>
                  </p:cNvSpPr>
                  <p:nvPr/>
                </p:nvSpPr>
                <p:spPr bwMode="auto">
                  <a:xfrm>
                    <a:off x="1155" y="2695"/>
                    <a:ext cx="629" cy="583"/>
                  </a:xfrm>
                  <a:custGeom>
                    <a:avLst/>
                    <a:gdLst>
                      <a:gd name="T0" fmla="*/ 0 w 26925"/>
                      <a:gd name="T1" fmla="*/ 0 h 24983"/>
                      <a:gd name="T2" fmla="*/ 0 w 26925"/>
                      <a:gd name="T3" fmla="*/ 0 h 24983"/>
                      <a:gd name="T4" fmla="*/ 0 w 26925"/>
                      <a:gd name="T5" fmla="*/ 0 h 24983"/>
                      <a:gd name="T6" fmla="*/ 0 60000 65536"/>
                      <a:gd name="T7" fmla="*/ 0 60000 65536"/>
                      <a:gd name="T8" fmla="*/ 0 60000 65536"/>
                      <a:gd name="T9" fmla="*/ 0 w 26925"/>
                      <a:gd name="T10" fmla="*/ 0 h 24983"/>
                      <a:gd name="T11" fmla="*/ 26925 w 26925"/>
                      <a:gd name="T12" fmla="*/ 24983 h 24983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6925" h="24983" fill="none" extrusionOk="0">
                        <a:moveTo>
                          <a:pt x="26925" y="24316"/>
                        </a:moveTo>
                        <a:cubicBezTo>
                          <a:pt x="25184" y="24759"/>
                          <a:pt x="23395" y="24982"/>
                          <a:pt x="21600" y="24983"/>
                        </a:cubicBezTo>
                        <a:cubicBezTo>
                          <a:pt x="9670" y="24983"/>
                          <a:pt x="0" y="15312"/>
                          <a:pt x="0" y="3383"/>
                        </a:cubicBezTo>
                        <a:cubicBezTo>
                          <a:pt x="-1" y="2250"/>
                          <a:pt x="89" y="1118"/>
                          <a:pt x="266" y="-1"/>
                        </a:cubicBezTo>
                      </a:path>
                      <a:path w="26925" h="24983" stroke="0" extrusionOk="0">
                        <a:moveTo>
                          <a:pt x="26925" y="24316"/>
                        </a:moveTo>
                        <a:cubicBezTo>
                          <a:pt x="25184" y="24759"/>
                          <a:pt x="23395" y="24982"/>
                          <a:pt x="21600" y="24983"/>
                        </a:cubicBezTo>
                        <a:cubicBezTo>
                          <a:pt x="9670" y="24983"/>
                          <a:pt x="0" y="15312"/>
                          <a:pt x="0" y="3383"/>
                        </a:cubicBezTo>
                        <a:cubicBezTo>
                          <a:pt x="-1" y="2250"/>
                          <a:pt x="89" y="1118"/>
                          <a:pt x="266" y="-1"/>
                        </a:cubicBezTo>
                        <a:lnTo>
                          <a:pt x="21600" y="3383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6" name="Freeform 1148"/>
                  <p:cNvSpPr>
                    <a:spLocks/>
                  </p:cNvSpPr>
                  <p:nvPr/>
                </p:nvSpPr>
                <p:spPr bwMode="auto">
                  <a:xfrm>
                    <a:off x="1120" y="2579"/>
                    <a:ext cx="79" cy="124"/>
                  </a:xfrm>
                  <a:custGeom>
                    <a:avLst/>
                    <a:gdLst>
                      <a:gd name="T0" fmla="*/ 79 w 79"/>
                      <a:gd name="T1" fmla="*/ 0 h 124"/>
                      <a:gd name="T2" fmla="*/ 0 w 79"/>
                      <a:gd name="T3" fmla="*/ 106 h 124"/>
                      <a:gd name="T4" fmla="*/ 71 w 79"/>
                      <a:gd name="T5" fmla="*/ 124 h 124"/>
                      <a:gd name="T6" fmla="*/ 79 w 79"/>
                      <a:gd name="T7" fmla="*/ 0 h 12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9"/>
                      <a:gd name="T13" fmla="*/ 0 h 124"/>
                      <a:gd name="T14" fmla="*/ 79 w 79"/>
                      <a:gd name="T15" fmla="*/ 124 h 12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9" h="124">
                        <a:moveTo>
                          <a:pt x="79" y="0"/>
                        </a:moveTo>
                        <a:lnTo>
                          <a:pt x="0" y="106"/>
                        </a:lnTo>
                        <a:lnTo>
                          <a:pt x="71" y="124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7" name="Rectangle 1149"/>
                  <p:cNvSpPr>
                    <a:spLocks noChangeArrowheads="1"/>
                  </p:cNvSpPr>
                  <p:nvPr/>
                </p:nvSpPr>
                <p:spPr bwMode="auto">
                  <a:xfrm>
                    <a:off x="1005" y="2579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8" name="Group 1150"/>
                <p:cNvGrpSpPr>
                  <a:grpSpLocks/>
                </p:cNvGrpSpPr>
                <p:nvPr/>
              </p:nvGrpSpPr>
              <p:grpSpPr bwMode="auto">
                <a:xfrm>
                  <a:off x="843" y="1399"/>
                  <a:ext cx="646" cy="913"/>
                  <a:chOff x="1226" y="1473"/>
                  <a:chExt cx="646" cy="913"/>
                </a:xfrm>
              </p:grpSpPr>
              <p:sp>
                <p:nvSpPr>
                  <p:cNvPr id="540712" name="Arc 1151"/>
                  <p:cNvSpPr>
                    <a:spLocks/>
                  </p:cNvSpPr>
                  <p:nvPr/>
                </p:nvSpPr>
                <p:spPr bwMode="auto">
                  <a:xfrm>
                    <a:off x="1226" y="1672"/>
                    <a:ext cx="646" cy="714"/>
                  </a:xfrm>
                  <a:custGeom>
                    <a:avLst/>
                    <a:gdLst>
                      <a:gd name="T0" fmla="*/ 0 w 21600"/>
                      <a:gd name="T1" fmla="*/ 0 h 23857"/>
                      <a:gd name="T2" fmla="*/ 0 w 21600"/>
                      <a:gd name="T3" fmla="*/ 0 h 23857"/>
                      <a:gd name="T4" fmla="*/ 0 w 21600"/>
                      <a:gd name="T5" fmla="*/ 0 h 23857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3857"/>
                      <a:gd name="T11" fmla="*/ 21600 w 21600"/>
                      <a:gd name="T12" fmla="*/ 23857 h 2385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3857" fill="none" extrusionOk="0">
                        <a:moveTo>
                          <a:pt x="352" y="23857"/>
                        </a:moveTo>
                        <a:cubicBezTo>
                          <a:pt x="118" y="22574"/>
                          <a:pt x="0" y="21273"/>
                          <a:pt x="0" y="19969"/>
                        </a:cubicBezTo>
                        <a:cubicBezTo>
                          <a:pt x="-1" y="11219"/>
                          <a:pt x="5278" y="3334"/>
                          <a:pt x="13366" y="-1"/>
                        </a:cubicBezTo>
                      </a:path>
                      <a:path w="21600" h="23857" stroke="0" extrusionOk="0">
                        <a:moveTo>
                          <a:pt x="352" y="23857"/>
                        </a:moveTo>
                        <a:cubicBezTo>
                          <a:pt x="118" y="22574"/>
                          <a:pt x="0" y="21273"/>
                          <a:pt x="0" y="19969"/>
                        </a:cubicBezTo>
                        <a:cubicBezTo>
                          <a:pt x="-1" y="11219"/>
                          <a:pt x="5278" y="3334"/>
                          <a:pt x="13366" y="-1"/>
                        </a:cubicBezTo>
                        <a:lnTo>
                          <a:pt x="21600" y="19969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3" name="Freeform 1152"/>
                  <p:cNvSpPr>
                    <a:spLocks/>
                  </p:cNvSpPr>
                  <p:nvPr/>
                </p:nvSpPr>
                <p:spPr bwMode="auto">
                  <a:xfrm>
                    <a:off x="1615" y="1632"/>
                    <a:ext cx="133" cy="71"/>
                  </a:xfrm>
                  <a:custGeom>
                    <a:avLst/>
                    <a:gdLst>
                      <a:gd name="T0" fmla="*/ 133 w 133"/>
                      <a:gd name="T1" fmla="*/ 9 h 71"/>
                      <a:gd name="T2" fmla="*/ 0 w 133"/>
                      <a:gd name="T3" fmla="*/ 0 h 71"/>
                      <a:gd name="T4" fmla="*/ 18 w 133"/>
                      <a:gd name="T5" fmla="*/ 71 h 71"/>
                      <a:gd name="T6" fmla="*/ 133 w 133"/>
                      <a:gd name="T7" fmla="*/ 9 h 7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33"/>
                      <a:gd name="T13" fmla="*/ 0 h 71"/>
                      <a:gd name="T14" fmla="*/ 133 w 133"/>
                      <a:gd name="T15" fmla="*/ 71 h 7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33" h="71">
                        <a:moveTo>
                          <a:pt x="133" y="9"/>
                        </a:moveTo>
                        <a:lnTo>
                          <a:pt x="0" y="0"/>
                        </a:lnTo>
                        <a:lnTo>
                          <a:pt x="18" y="71"/>
                        </a:lnTo>
                        <a:lnTo>
                          <a:pt x="133" y="9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4" name="Rectangle 1153"/>
                  <p:cNvSpPr>
                    <a:spLocks noChangeArrowheads="1"/>
                  </p:cNvSpPr>
                  <p:nvPr/>
                </p:nvSpPr>
                <p:spPr bwMode="auto">
                  <a:xfrm>
                    <a:off x="1562" y="1473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pic>
              <p:nvPicPr>
                <p:cNvPr id="540711" name="Picture 1154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36" y="2240"/>
                  <a:ext cx="283" cy="2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540681" name="Rectangle 1155"/>
            <p:cNvSpPr>
              <a:spLocks noChangeArrowheads="1"/>
            </p:cNvSpPr>
            <p:nvPr/>
          </p:nvSpPr>
          <p:spPr bwMode="auto">
            <a:xfrm>
              <a:off x="3038475" y="1323975"/>
              <a:ext cx="34671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b="1" u="sng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MJ</a:t>
              </a:r>
              <a:r>
                <a:rPr lang="zh-TW" altLang="en-US" b="1" u="sng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公司降低成本方案如何有效？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9" name="Group 1156"/>
            <p:cNvGrpSpPr>
              <a:grpSpLocks/>
            </p:cNvGrpSpPr>
            <p:nvPr/>
          </p:nvGrpSpPr>
          <p:grpSpPr bwMode="auto">
            <a:xfrm>
              <a:off x="3941763" y="2619375"/>
              <a:ext cx="2251075" cy="2479675"/>
              <a:chOff x="2483" y="1606"/>
              <a:chExt cx="1503" cy="1562"/>
            </a:xfrm>
          </p:grpSpPr>
          <p:sp>
            <p:nvSpPr>
              <p:cNvPr id="540687" name="Rectangle 1157"/>
              <p:cNvSpPr>
                <a:spLocks noChangeArrowheads="1"/>
              </p:cNvSpPr>
              <p:nvPr/>
            </p:nvSpPr>
            <p:spPr bwMode="auto">
              <a:xfrm>
                <a:off x="2852" y="2954"/>
                <a:ext cx="61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員工參與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0" name="Group 1158"/>
              <p:cNvGrpSpPr>
                <a:grpSpLocks/>
              </p:cNvGrpSpPr>
              <p:nvPr/>
            </p:nvGrpSpPr>
            <p:grpSpPr bwMode="auto">
              <a:xfrm>
                <a:off x="2483" y="2226"/>
                <a:ext cx="881" cy="728"/>
                <a:chOff x="2784" y="2385"/>
                <a:chExt cx="903" cy="780"/>
              </a:xfrm>
            </p:grpSpPr>
            <p:sp>
              <p:nvSpPr>
                <p:cNvPr id="540699" name="Arc 1159"/>
                <p:cNvSpPr>
                  <a:spLocks/>
                </p:cNvSpPr>
                <p:nvPr/>
              </p:nvSpPr>
              <p:spPr bwMode="auto">
                <a:xfrm>
                  <a:off x="2819" y="2385"/>
                  <a:ext cx="868" cy="780"/>
                </a:xfrm>
                <a:custGeom>
                  <a:avLst/>
                  <a:gdLst>
                    <a:gd name="T0" fmla="*/ 0 w 20348"/>
                    <a:gd name="T1" fmla="*/ 0 h 18312"/>
                    <a:gd name="T2" fmla="*/ 0 w 20348"/>
                    <a:gd name="T3" fmla="*/ 0 h 18312"/>
                    <a:gd name="T4" fmla="*/ 0 w 20348"/>
                    <a:gd name="T5" fmla="*/ 0 h 18312"/>
                    <a:gd name="T6" fmla="*/ 0 60000 65536"/>
                    <a:gd name="T7" fmla="*/ 0 60000 65536"/>
                    <a:gd name="T8" fmla="*/ 0 60000 65536"/>
                    <a:gd name="T9" fmla="*/ 0 w 20348"/>
                    <a:gd name="T10" fmla="*/ 0 h 18312"/>
                    <a:gd name="T11" fmla="*/ 20348 w 20348"/>
                    <a:gd name="T12" fmla="*/ 18312 h 183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0348" h="18312" fill="none" extrusionOk="0">
                      <a:moveTo>
                        <a:pt x="8892" y="18311"/>
                      </a:moveTo>
                      <a:cubicBezTo>
                        <a:pt x="4766" y="15730"/>
                        <a:pt x="1633" y="11832"/>
                        <a:pt x="0" y="7247"/>
                      </a:cubicBezTo>
                    </a:path>
                    <a:path w="20348" h="18312" stroke="0" extrusionOk="0">
                      <a:moveTo>
                        <a:pt x="8892" y="18311"/>
                      </a:moveTo>
                      <a:cubicBezTo>
                        <a:pt x="4766" y="15730"/>
                        <a:pt x="1633" y="11832"/>
                        <a:pt x="0" y="7247"/>
                      </a:cubicBezTo>
                      <a:lnTo>
                        <a:pt x="20348" y="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00" name="Freeform 1160"/>
                <p:cNvSpPr>
                  <a:spLocks/>
                </p:cNvSpPr>
                <p:nvPr/>
              </p:nvSpPr>
              <p:spPr bwMode="auto">
                <a:xfrm>
                  <a:off x="2784" y="2579"/>
                  <a:ext cx="71" cy="124"/>
                </a:xfrm>
                <a:custGeom>
                  <a:avLst/>
                  <a:gdLst>
                    <a:gd name="T0" fmla="*/ 9 w 71"/>
                    <a:gd name="T1" fmla="*/ 0 h 124"/>
                    <a:gd name="T2" fmla="*/ 0 w 71"/>
                    <a:gd name="T3" fmla="*/ 124 h 124"/>
                    <a:gd name="T4" fmla="*/ 71 w 71"/>
                    <a:gd name="T5" fmla="*/ 106 h 124"/>
                    <a:gd name="T6" fmla="*/ 9 w 71"/>
                    <a:gd name="T7" fmla="*/ 0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1"/>
                    <a:gd name="T13" fmla="*/ 0 h 124"/>
                    <a:gd name="T14" fmla="*/ 71 w 71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1" h="124">
                      <a:moveTo>
                        <a:pt x="9" y="0"/>
                      </a:moveTo>
                      <a:lnTo>
                        <a:pt x="0" y="124"/>
                      </a:lnTo>
                      <a:lnTo>
                        <a:pt x="71" y="106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01" name="Rectangle 1161"/>
                <p:cNvSpPr>
                  <a:spLocks noChangeArrowheads="1"/>
                </p:cNvSpPr>
                <p:nvPr/>
              </p:nvSpPr>
              <p:spPr bwMode="auto">
                <a:xfrm>
                  <a:off x="2899" y="2588"/>
                  <a:ext cx="88" cy="1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FF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sp>
            <p:nvSpPr>
              <p:cNvPr id="540689" name="Rectangle 1162"/>
              <p:cNvSpPr>
                <a:spLocks noChangeArrowheads="1"/>
              </p:cNvSpPr>
              <p:nvPr/>
            </p:nvSpPr>
            <p:spPr bwMode="auto">
              <a:xfrm>
                <a:off x="3249" y="1650"/>
                <a:ext cx="61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工作壓力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1" name="Group 1163"/>
              <p:cNvGrpSpPr>
                <a:grpSpLocks/>
              </p:cNvGrpSpPr>
              <p:nvPr/>
            </p:nvGrpSpPr>
            <p:grpSpPr bwMode="auto">
              <a:xfrm>
                <a:off x="2511" y="1606"/>
                <a:ext cx="986" cy="1354"/>
                <a:chOff x="2834" y="1765"/>
                <a:chExt cx="986" cy="1354"/>
              </a:xfrm>
            </p:grpSpPr>
            <p:sp>
              <p:nvSpPr>
                <p:cNvPr id="540696" name="Arc 1164"/>
                <p:cNvSpPr>
                  <a:spLocks/>
                </p:cNvSpPr>
                <p:nvPr/>
              </p:nvSpPr>
              <p:spPr bwMode="auto">
                <a:xfrm>
                  <a:off x="2834" y="1967"/>
                  <a:ext cx="986" cy="1152"/>
                </a:xfrm>
                <a:custGeom>
                  <a:avLst/>
                  <a:gdLst>
                    <a:gd name="T0" fmla="*/ 0 w 17305"/>
                    <a:gd name="T1" fmla="*/ 0 h 20229"/>
                    <a:gd name="T2" fmla="*/ 0 w 17305"/>
                    <a:gd name="T3" fmla="*/ 0 h 20229"/>
                    <a:gd name="T4" fmla="*/ 0 w 17305"/>
                    <a:gd name="T5" fmla="*/ 0 h 20229"/>
                    <a:gd name="T6" fmla="*/ 0 60000 65536"/>
                    <a:gd name="T7" fmla="*/ 0 60000 65536"/>
                    <a:gd name="T8" fmla="*/ 0 60000 65536"/>
                    <a:gd name="T9" fmla="*/ 0 w 17305"/>
                    <a:gd name="T10" fmla="*/ 0 h 20229"/>
                    <a:gd name="T11" fmla="*/ 17305 w 17305"/>
                    <a:gd name="T12" fmla="*/ 20229 h 2022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305" h="20229" fill="none" extrusionOk="0">
                      <a:moveTo>
                        <a:pt x="0" y="7302"/>
                      </a:moveTo>
                      <a:cubicBezTo>
                        <a:pt x="2477" y="3985"/>
                        <a:pt x="5855" y="1450"/>
                        <a:pt x="9732" y="-1"/>
                      </a:cubicBezTo>
                    </a:path>
                    <a:path w="17305" h="20229" stroke="0" extrusionOk="0">
                      <a:moveTo>
                        <a:pt x="0" y="7302"/>
                      </a:moveTo>
                      <a:cubicBezTo>
                        <a:pt x="2477" y="3985"/>
                        <a:pt x="5855" y="1450"/>
                        <a:pt x="9732" y="-1"/>
                      </a:cubicBezTo>
                      <a:lnTo>
                        <a:pt x="17305" y="20229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7" name="Freeform 1165"/>
                <p:cNvSpPr>
                  <a:spLocks/>
                </p:cNvSpPr>
                <p:nvPr/>
              </p:nvSpPr>
              <p:spPr bwMode="auto">
                <a:xfrm>
                  <a:off x="3377" y="1924"/>
                  <a:ext cx="133" cy="71"/>
                </a:xfrm>
                <a:custGeom>
                  <a:avLst/>
                  <a:gdLst>
                    <a:gd name="T0" fmla="*/ 133 w 133"/>
                    <a:gd name="T1" fmla="*/ 9 h 71"/>
                    <a:gd name="T2" fmla="*/ 0 w 133"/>
                    <a:gd name="T3" fmla="*/ 0 h 71"/>
                    <a:gd name="T4" fmla="*/ 18 w 133"/>
                    <a:gd name="T5" fmla="*/ 71 h 71"/>
                    <a:gd name="T6" fmla="*/ 133 w 133"/>
                    <a:gd name="T7" fmla="*/ 9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3"/>
                    <a:gd name="T13" fmla="*/ 0 h 71"/>
                    <a:gd name="T14" fmla="*/ 133 w 133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3" h="71">
                      <a:moveTo>
                        <a:pt x="133" y="9"/>
                      </a:moveTo>
                      <a:lnTo>
                        <a:pt x="0" y="0"/>
                      </a:lnTo>
                      <a:lnTo>
                        <a:pt x="18" y="71"/>
                      </a:lnTo>
                      <a:lnTo>
                        <a:pt x="133" y="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8" name="Rectangle 1166"/>
                <p:cNvSpPr>
                  <a:spLocks noChangeArrowheads="1"/>
                </p:cNvSpPr>
                <p:nvPr/>
              </p:nvSpPr>
              <p:spPr bwMode="auto">
                <a:xfrm>
                  <a:off x="3324" y="1765"/>
                  <a:ext cx="8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2" name="Group 1167"/>
              <p:cNvGrpSpPr>
                <a:grpSpLocks/>
              </p:cNvGrpSpPr>
              <p:nvPr/>
            </p:nvGrpSpPr>
            <p:grpSpPr bwMode="auto">
              <a:xfrm>
                <a:off x="3419" y="1820"/>
                <a:ext cx="567" cy="1348"/>
                <a:chOff x="3687" y="1995"/>
                <a:chExt cx="717" cy="1524"/>
              </a:xfrm>
            </p:grpSpPr>
            <p:sp>
              <p:nvSpPr>
                <p:cNvPr id="540693" name="Arc 1168"/>
                <p:cNvSpPr>
                  <a:spLocks/>
                </p:cNvSpPr>
                <p:nvPr/>
              </p:nvSpPr>
              <p:spPr bwMode="auto">
                <a:xfrm>
                  <a:off x="3687" y="1995"/>
                  <a:ext cx="717" cy="1301"/>
                </a:xfrm>
                <a:custGeom>
                  <a:avLst/>
                  <a:gdLst>
                    <a:gd name="T0" fmla="*/ 0 w 21600"/>
                    <a:gd name="T1" fmla="*/ 0 h 39190"/>
                    <a:gd name="T2" fmla="*/ 0 w 21600"/>
                    <a:gd name="T3" fmla="*/ 0 h 39190"/>
                    <a:gd name="T4" fmla="*/ 0 w 21600"/>
                    <a:gd name="T5" fmla="*/ 0 h 3919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9190"/>
                    <a:gd name="T11" fmla="*/ 21600 w 21600"/>
                    <a:gd name="T12" fmla="*/ 39190 h 391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9190" fill="none" extrusionOk="0">
                      <a:moveTo>
                        <a:pt x="11722" y="0"/>
                      </a:moveTo>
                      <a:cubicBezTo>
                        <a:pt x="17880" y="3979"/>
                        <a:pt x="21600" y="10810"/>
                        <a:pt x="21600" y="18142"/>
                      </a:cubicBezTo>
                      <a:cubicBezTo>
                        <a:pt x="21600" y="28202"/>
                        <a:pt x="14653" y="36931"/>
                        <a:pt x="4850" y="39190"/>
                      </a:cubicBezTo>
                    </a:path>
                    <a:path w="21600" h="39190" stroke="0" extrusionOk="0">
                      <a:moveTo>
                        <a:pt x="11722" y="0"/>
                      </a:moveTo>
                      <a:cubicBezTo>
                        <a:pt x="17880" y="3979"/>
                        <a:pt x="21600" y="10810"/>
                        <a:pt x="21600" y="18142"/>
                      </a:cubicBezTo>
                      <a:cubicBezTo>
                        <a:pt x="21600" y="28202"/>
                        <a:pt x="14653" y="36931"/>
                        <a:pt x="4850" y="39190"/>
                      </a:cubicBezTo>
                      <a:lnTo>
                        <a:pt x="0" y="18142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4" name="Freeform 1169"/>
                <p:cNvSpPr>
                  <a:spLocks/>
                </p:cNvSpPr>
                <p:nvPr/>
              </p:nvSpPr>
              <p:spPr bwMode="auto">
                <a:xfrm>
                  <a:off x="3731" y="3252"/>
                  <a:ext cx="124" cy="71"/>
                </a:xfrm>
                <a:custGeom>
                  <a:avLst/>
                  <a:gdLst>
                    <a:gd name="T0" fmla="*/ 0 w 124"/>
                    <a:gd name="T1" fmla="*/ 53 h 71"/>
                    <a:gd name="T2" fmla="*/ 124 w 124"/>
                    <a:gd name="T3" fmla="*/ 71 h 71"/>
                    <a:gd name="T4" fmla="*/ 115 w 124"/>
                    <a:gd name="T5" fmla="*/ 0 h 71"/>
                    <a:gd name="T6" fmla="*/ 0 w 124"/>
                    <a:gd name="T7" fmla="*/ 53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4"/>
                    <a:gd name="T13" fmla="*/ 0 h 71"/>
                    <a:gd name="T14" fmla="*/ 124 w 124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4" h="71">
                      <a:moveTo>
                        <a:pt x="0" y="53"/>
                      </a:moveTo>
                      <a:lnTo>
                        <a:pt x="124" y="71"/>
                      </a:lnTo>
                      <a:lnTo>
                        <a:pt x="115" y="0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5" name="Rectangle 1170"/>
                <p:cNvSpPr>
                  <a:spLocks noChangeArrowheads="1"/>
                </p:cNvSpPr>
                <p:nvPr/>
              </p:nvSpPr>
              <p:spPr bwMode="auto">
                <a:xfrm>
                  <a:off x="3829" y="3323"/>
                  <a:ext cx="64" cy="1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FF"/>
                      </a:solidFill>
                      <a:latin typeface="Times New Roman" pitchFamily="18" charset="0"/>
                      <a:ea typeface="標楷體" pitchFamily="65" charset="-120"/>
                    </a:rPr>
                    <a:t>-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pic>
            <p:nvPicPr>
              <p:cNvPr id="540692" name="Picture 1171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249" y="2239"/>
                <a:ext cx="28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3" name="Group 1172"/>
            <p:cNvGrpSpPr>
              <a:grpSpLocks/>
            </p:cNvGrpSpPr>
            <p:nvPr/>
          </p:nvGrpSpPr>
          <p:grpSpPr bwMode="auto">
            <a:xfrm>
              <a:off x="5562600" y="4014788"/>
              <a:ext cx="1258888" cy="1212850"/>
              <a:chOff x="2120" y="2526"/>
              <a:chExt cx="653" cy="836"/>
            </a:xfrm>
          </p:grpSpPr>
          <p:sp>
            <p:nvSpPr>
              <p:cNvPr id="540684" name="Arc 1173"/>
              <p:cNvSpPr>
                <a:spLocks/>
              </p:cNvSpPr>
              <p:nvPr/>
            </p:nvSpPr>
            <p:spPr bwMode="auto">
              <a:xfrm>
                <a:off x="2120" y="2526"/>
                <a:ext cx="653" cy="616"/>
              </a:xfrm>
              <a:custGeom>
                <a:avLst/>
                <a:gdLst>
                  <a:gd name="T0" fmla="*/ 0 w 21528"/>
                  <a:gd name="T1" fmla="*/ 0 h 20312"/>
                  <a:gd name="T2" fmla="*/ 0 w 21528"/>
                  <a:gd name="T3" fmla="*/ 0 h 20312"/>
                  <a:gd name="T4" fmla="*/ 0 w 21528"/>
                  <a:gd name="T5" fmla="*/ 0 h 20312"/>
                  <a:gd name="T6" fmla="*/ 0 60000 65536"/>
                  <a:gd name="T7" fmla="*/ 0 60000 65536"/>
                  <a:gd name="T8" fmla="*/ 0 60000 65536"/>
                  <a:gd name="T9" fmla="*/ 0 w 21528"/>
                  <a:gd name="T10" fmla="*/ 0 h 20312"/>
                  <a:gd name="T11" fmla="*/ 21528 w 21528"/>
                  <a:gd name="T12" fmla="*/ 20312 h 203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28" h="20312" fill="none" extrusionOk="0">
                    <a:moveTo>
                      <a:pt x="21527" y="1765"/>
                    </a:moveTo>
                    <a:cubicBezTo>
                      <a:pt x="20836" y="10190"/>
                      <a:pt x="15295" y="17437"/>
                      <a:pt x="7347" y="20312"/>
                    </a:cubicBezTo>
                  </a:path>
                  <a:path w="21528" h="20312" stroke="0" extrusionOk="0">
                    <a:moveTo>
                      <a:pt x="21527" y="1765"/>
                    </a:moveTo>
                    <a:cubicBezTo>
                      <a:pt x="20836" y="10190"/>
                      <a:pt x="15295" y="17437"/>
                      <a:pt x="7347" y="2031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85" name="Freeform 1174"/>
              <p:cNvSpPr>
                <a:spLocks/>
              </p:cNvSpPr>
              <p:nvPr/>
            </p:nvSpPr>
            <p:spPr bwMode="auto">
              <a:xfrm>
                <a:off x="2226" y="3101"/>
                <a:ext cx="124" cy="71"/>
              </a:xfrm>
              <a:custGeom>
                <a:avLst/>
                <a:gdLst>
                  <a:gd name="T0" fmla="*/ 0 w 124"/>
                  <a:gd name="T1" fmla="*/ 71 h 71"/>
                  <a:gd name="T2" fmla="*/ 124 w 124"/>
                  <a:gd name="T3" fmla="*/ 71 h 71"/>
                  <a:gd name="T4" fmla="*/ 107 w 124"/>
                  <a:gd name="T5" fmla="*/ 0 h 71"/>
                  <a:gd name="T6" fmla="*/ 0 w 124"/>
                  <a:gd name="T7" fmla="*/ 71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71"/>
                  <a:gd name="T14" fmla="*/ 124 w 124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71">
                    <a:moveTo>
                      <a:pt x="0" y="71"/>
                    </a:moveTo>
                    <a:lnTo>
                      <a:pt x="124" y="71"/>
                    </a:lnTo>
                    <a:lnTo>
                      <a:pt x="107" y="0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86" name="Rectangle 1175"/>
              <p:cNvSpPr>
                <a:spLocks noChangeArrowheads="1"/>
              </p:cNvSpPr>
              <p:nvPr/>
            </p:nvSpPr>
            <p:spPr bwMode="auto">
              <a:xfrm>
                <a:off x="2333" y="3173"/>
                <a:ext cx="6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940F0-E9B5-4F33-A1A8-EF8A81705D15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「小朋友的發展」系統思考圖</a:t>
            </a:r>
            <a:r>
              <a:rPr lang="en-US" altLang="zh-TW" smtClean="0"/>
              <a:t>(</a:t>
            </a:r>
            <a:r>
              <a:rPr lang="zh-TW" altLang="en-US" smtClean="0"/>
              <a:t>太太</a:t>
            </a:r>
            <a:r>
              <a:rPr lang="en-US" altLang="zh-TW" smtClean="0"/>
              <a:t>)</a:t>
            </a:r>
            <a:r>
              <a:rPr lang="en-US" altLang="zh-TW" sz="1400" smtClean="0"/>
              <a:t>  </a:t>
            </a:r>
          </a:p>
        </p:txBody>
      </p:sp>
      <p:sp>
        <p:nvSpPr>
          <p:cNvPr id="548868" name="Text Box 3"/>
          <p:cNvSpPr txBox="1">
            <a:spLocks noChangeArrowheads="1"/>
          </p:cNvSpPr>
          <p:nvPr/>
        </p:nvSpPr>
        <p:spPr bwMode="auto">
          <a:xfrm>
            <a:off x="4038600" y="32766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48869" name="Picture 4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657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8870" name="Text Box 5"/>
          <p:cNvSpPr txBox="1">
            <a:spLocks noChangeArrowheads="1"/>
          </p:cNvSpPr>
          <p:nvPr/>
        </p:nvSpPr>
        <p:spPr bwMode="auto">
          <a:xfrm>
            <a:off x="2438400" y="3733800"/>
            <a:ext cx="1219200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喜歡花蓮</a:t>
            </a:r>
          </a:p>
        </p:txBody>
      </p:sp>
      <p:sp>
        <p:nvSpPr>
          <p:cNvPr id="548871" name="Text Box 6"/>
          <p:cNvSpPr txBox="1">
            <a:spLocks noChangeArrowheads="1"/>
          </p:cNvSpPr>
          <p:nvPr/>
        </p:nvSpPr>
        <p:spPr bwMode="auto">
          <a:xfrm>
            <a:off x="4343400" y="2362200"/>
            <a:ext cx="1371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父母找到好工作，收入</a:t>
            </a:r>
          </a:p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足以負擔</a:t>
            </a:r>
          </a:p>
        </p:txBody>
      </p:sp>
      <p:sp>
        <p:nvSpPr>
          <p:cNvPr id="548872" name="Text Box 7"/>
          <p:cNvSpPr txBox="1">
            <a:spLocks noChangeArrowheads="1"/>
          </p:cNvSpPr>
          <p:nvPr/>
        </p:nvSpPr>
        <p:spPr bwMode="auto">
          <a:xfrm>
            <a:off x="4419600" y="4572000"/>
            <a:ext cx="1295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快樂</a:t>
            </a:r>
          </a:p>
        </p:txBody>
      </p:sp>
      <p:sp>
        <p:nvSpPr>
          <p:cNvPr id="548873" name="Text Box 8"/>
          <p:cNvSpPr txBox="1">
            <a:spLocks noChangeArrowheads="1"/>
          </p:cNvSpPr>
          <p:nvPr/>
        </p:nvSpPr>
        <p:spPr bwMode="auto">
          <a:xfrm>
            <a:off x="5791200" y="4267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74" name="Arc 9"/>
          <p:cNvSpPr>
            <a:spLocks/>
          </p:cNvSpPr>
          <p:nvPr/>
        </p:nvSpPr>
        <p:spPr bwMode="auto">
          <a:xfrm>
            <a:off x="3330575" y="3954463"/>
            <a:ext cx="1778000" cy="803275"/>
          </a:xfrm>
          <a:custGeom>
            <a:avLst/>
            <a:gdLst>
              <a:gd name="T0" fmla="*/ 2147483647 w 21003"/>
              <a:gd name="T1" fmla="*/ 2147483647 h 19858"/>
              <a:gd name="T2" fmla="*/ 0 w 21003"/>
              <a:gd name="T3" fmla="*/ 2147483647 h 19858"/>
              <a:gd name="T4" fmla="*/ 2147483647 w 21003"/>
              <a:gd name="T5" fmla="*/ 0 h 19858"/>
              <a:gd name="T6" fmla="*/ 0 60000 65536"/>
              <a:gd name="T7" fmla="*/ 0 60000 65536"/>
              <a:gd name="T8" fmla="*/ 0 60000 65536"/>
              <a:gd name="T9" fmla="*/ 0 w 21003"/>
              <a:gd name="T10" fmla="*/ 0 h 19858"/>
              <a:gd name="T11" fmla="*/ 21003 w 21003"/>
              <a:gd name="T12" fmla="*/ 19858 h 198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03" h="19858" fill="none" extrusionOk="0">
                <a:moveTo>
                  <a:pt x="12504" y="19857"/>
                </a:moveTo>
                <a:cubicBezTo>
                  <a:pt x="6230" y="17172"/>
                  <a:pt x="1594" y="11680"/>
                  <a:pt x="0" y="5044"/>
                </a:cubicBezTo>
              </a:path>
              <a:path w="21003" h="19858" stroke="0" extrusionOk="0">
                <a:moveTo>
                  <a:pt x="12504" y="19857"/>
                </a:moveTo>
                <a:cubicBezTo>
                  <a:pt x="6230" y="17172"/>
                  <a:pt x="1594" y="11680"/>
                  <a:pt x="0" y="5044"/>
                </a:cubicBezTo>
                <a:lnTo>
                  <a:pt x="21003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5" name="Text Box 10"/>
          <p:cNvSpPr txBox="1">
            <a:spLocks noChangeArrowheads="1"/>
          </p:cNvSpPr>
          <p:nvPr/>
        </p:nvSpPr>
        <p:spPr bwMode="auto">
          <a:xfrm>
            <a:off x="3810000" y="41148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76" name="Text Box 11"/>
          <p:cNvSpPr txBox="1">
            <a:spLocks noChangeArrowheads="1"/>
          </p:cNvSpPr>
          <p:nvPr/>
        </p:nvSpPr>
        <p:spPr bwMode="auto">
          <a:xfrm>
            <a:off x="6477000" y="37338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48877" name="Arc 12"/>
          <p:cNvSpPr>
            <a:spLocks/>
          </p:cNvSpPr>
          <p:nvPr/>
        </p:nvSpPr>
        <p:spPr bwMode="auto">
          <a:xfrm>
            <a:off x="5106988" y="3114675"/>
            <a:ext cx="1754187" cy="812800"/>
          </a:xfrm>
          <a:custGeom>
            <a:avLst/>
            <a:gdLst>
              <a:gd name="T0" fmla="*/ 2147483647 w 20710"/>
              <a:gd name="T1" fmla="*/ 0 h 20087"/>
              <a:gd name="T2" fmla="*/ 2147483647 w 20710"/>
              <a:gd name="T3" fmla="*/ 2147483647 h 20087"/>
              <a:gd name="T4" fmla="*/ 0 w 20710"/>
              <a:gd name="T5" fmla="*/ 2147483647 h 20087"/>
              <a:gd name="T6" fmla="*/ 0 60000 65536"/>
              <a:gd name="T7" fmla="*/ 0 60000 65536"/>
              <a:gd name="T8" fmla="*/ 0 60000 65536"/>
              <a:gd name="T9" fmla="*/ 0 w 20710"/>
              <a:gd name="T10" fmla="*/ 0 h 20087"/>
              <a:gd name="T11" fmla="*/ 20710 w 20710"/>
              <a:gd name="T12" fmla="*/ 20087 h 200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10" h="20087" fill="none" extrusionOk="0">
                <a:moveTo>
                  <a:pt x="7942" y="0"/>
                </a:moveTo>
                <a:cubicBezTo>
                  <a:pt x="14116" y="2441"/>
                  <a:pt x="18824" y="7586"/>
                  <a:pt x="20710" y="13951"/>
                </a:cubicBezTo>
              </a:path>
              <a:path w="20710" h="20087" stroke="0" extrusionOk="0">
                <a:moveTo>
                  <a:pt x="7942" y="0"/>
                </a:moveTo>
                <a:cubicBezTo>
                  <a:pt x="14116" y="2441"/>
                  <a:pt x="18824" y="7586"/>
                  <a:pt x="20710" y="13951"/>
                </a:cubicBezTo>
                <a:lnTo>
                  <a:pt x="0" y="20087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8" name="Arc 13"/>
          <p:cNvSpPr>
            <a:spLocks/>
          </p:cNvSpPr>
          <p:nvPr/>
        </p:nvSpPr>
        <p:spPr bwMode="auto">
          <a:xfrm>
            <a:off x="3355975" y="3200400"/>
            <a:ext cx="1752600" cy="768350"/>
          </a:xfrm>
          <a:custGeom>
            <a:avLst/>
            <a:gdLst>
              <a:gd name="T0" fmla="*/ 0 w 20706"/>
              <a:gd name="T1" fmla="*/ 2147483647 h 19010"/>
              <a:gd name="T2" fmla="*/ 2147483647 w 20706"/>
              <a:gd name="T3" fmla="*/ 0 h 19010"/>
              <a:gd name="T4" fmla="*/ 2147483647 w 20706"/>
              <a:gd name="T5" fmla="*/ 2147483647 h 19010"/>
              <a:gd name="T6" fmla="*/ 0 60000 65536"/>
              <a:gd name="T7" fmla="*/ 0 60000 65536"/>
              <a:gd name="T8" fmla="*/ 0 60000 65536"/>
              <a:gd name="T9" fmla="*/ 0 w 20706"/>
              <a:gd name="T10" fmla="*/ 0 h 19010"/>
              <a:gd name="T11" fmla="*/ 20706 w 20706"/>
              <a:gd name="T12" fmla="*/ 19010 h 190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06" h="19010" fill="none" extrusionOk="0">
                <a:moveTo>
                  <a:pt x="0" y="12859"/>
                </a:moveTo>
                <a:cubicBezTo>
                  <a:pt x="1635" y="7354"/>
                  <a:pt x="5395" y="2726"/>
                  <a:pt x="10450" y="0"/>
                </a:cubicBezTo>
              </a:path>
              <a:path w="20706" h="19010" stroke="0" extrusionOk="0">
                <a:moveTo>
                  <a:pt x="0" y="12859"/>
                </a:moveTo>
                <a:cubicBezTo>
                  <a:pt x="1635" y="7354"/>
                  <a:pt x="5395" y="2726"/>
                  <a:pt x="10450" y="0"/>
                </a:cubicBezTo>
                <a:lnTo>
                  <a:pt x="20706" y="1901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79" name="Arc 14"/>
          <p:cNvSpPr>
            <a:spLocks/>
          </p:cNvSpPr>
          <p:nvPr/>
        </p:nvSpPr>
        <p:spPr bwMode="auto">
          <a:xfrm>
            <a:off x="5334000" y="3886200"/>
            <a:ext cx="1543050" cy="849313"/>
          </a:xfrm>
          <a:custGeom>
            <a:avLst/>
            <a:gdLst>
              <a:gd name="T0" fmla="*/ 2147483647 w 20418"/>
              <a:gd name="T1" fmla="*/ 2147483647 h 20958"/>
              <a:gd name="T2" fmla="*/ 2147483647 w 20418"/>
              <a:gd name="T3" fmla="*/ 2147483647 h 20958"/>
              <a:gd name="T4" fmla="*/ 0 w 20418"/>
              <a:gd name="T5" fmla="*/ 0 h 20958"/>
              <a:gd name="T6" fmla="*/ 0 60000 65536"/>
              <a:gd name="T7" fmla="*/ 0 60000 65536"/>
              <a:gd name="T8" fmla="*/ 0 60000 65536"/>
              <a:gd name="T9" fmla="*/ 0 w 20418"/>
              <a:gd name="T10" fmla="*/ 0 h 20958"/>
              <a:gd name="T11" fmla="*/ 20418 w 20418"/>
              <a:gd name="T12" fmla="*/ 20958 h 209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18" h="20958" fill="none" extrusionOk="0">
                <a:moveTo>
                  <a:pt x="20418" y="7047"/>
                </a:moveTo>
                <a:cubicBezTo>
                  <a:pt x="18033" y="13955"/>
                  <a:pt x="12316" y="19190"/>
                  <a:pt x="5225" y="20958"/>
                </a:cubicBezTo>
              </a:path>
              <a:path w="20418" h="20958" stroke="0" extrusionOk="0">
                <a:moveTo>
                  <a:pt x="20418" y="7047"/>
                </a:moveTo>
                <a:cubicBezTo>
                  <a:pt x="18033" y="13955"/>
                  <a:pt x="12316" y="19190"/>
                  <a:pt x="5225" y="2095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48880" name="Text Box 15"/>
          <p:cNvSpPr txBox="1">
            <a:spLocks noChangeArrowheads="1"/>
          </p:cNvSpPr>
          <p:nvPr/>
        </p:nvSpPr>
        <p:spPr bwMode="auto">
          <a:xfrm>
            <a:off x="6172200" y="3505200"/>
            <a:ext cx="228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48881" name="Text Box 16"/>
          <p:cNvSpPr txBox="1">
            <a:spLocks noChangeArrowheads="1"/>
          </p:cNvSpPr>
          <p:nvPr/>
        </p:nvSpPr>
        <p:spPr bwMode="auto">
          <a:xfrm>
            <a:off x="609600" y="32004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自然環境</a:t>
            </a:r>
          </a:p>
        </p:txBody>
      </p:sp>
      <p:sp>
        <p:nvSpPr>
          <p:cNvPr id="548882" name="Text Box 17"/>
          <p:cNvSpPr txBox="1">
            <a:spLocks noChangeArrowheads="1"/>
          </p:cNvSpPr>
          <p:nvPr/>
        </p:nvSpPr>
        <p:spPr bwMode="auto">
          <a:xfrm>
            <a:off x="685800" y="4267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教育資源</a:t>
            </a:r>
          </a:p>
        </p:txBody>
      </p:sp>
      <p:sp>
        <p:nvSpPr>
          <p:cNvPr id="548883" name="Line 18"/>
          <p:cNvSpPr>
            <a:spLocks noChangeShapeType="1"/>
          </p:cNvSpPr>
          <p:nvPr/>
        </p:nvSpPr>
        <p:spPr bwMode="auto">
          <a:xfrm>
            <a:off x="1981200" y="3429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548884" name="Line 19"/>
          <p:cNvSpPr>
            <a:spLocks noChangeShapeType="1"/>
          </p:cNvSpPr>
          <p:nvPr/>
        </p:nvSpPr>
        <p:spPr bwMode="auto">
          <a:xfrm flipV="1">
            <a:off x="1905000" y="4038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4060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81446-C864-4727-AE1B-8A0BB4EF2B2B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整合後的系統思考圖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066800"/>
            <a:ext cx="9144000" cy="4924425"/>
            <a:chOff x="0" y="672"/>
            <a:chExt cx="5760" cy="3102"/>
          </a:xfrm>
        </p:grpSpPr>
        <p:sp>
          <p:nvSpPr>
            <p:cNvPr id="549893" name="Text Box 4"/>
            <p:cNvSpPr txBox="1">
              <a:spLocks noChangeArrowheads="1"/>
            </p:cNvSpPr>
            <p:nvPr/>
          </p:nvSpPr>
          <p:spPr bwMode="auto">
            <a:xfrm>
              <a:off x="2616" y="2367"/>
              <a:ext cx="939" cy="1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先生工作發展</a:t>
              </a:r>
            </a:p>
          </p:txBody>
        </p:sp>
        <p:sp>
          <p:nvSpPr>
            <p:cNvPr id="549894" name="Text Box 5"/>
            <p:cNvSpPr txBox="1">
              <a:spLocks noChangeArrowheads="1"/>
            </p:cNvSpPr>
            <p:nvPr/>
          </p:nvSpPr>
          <p:spPr bwMode="auto">
            <a:xfrm>
              <a:off x="3555" y="2638"/>
              <a:ext cx="573" cy="19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收入穩定</a:t>
              </a:r>
            </a:p>
          </p:txBody>
        </p:sp>
        <p:sp>
          <p:nvSpPr>
            <p:cNvPr id="549895" name="Arc 6"/>
            <p:cNvSpPr>
              <a:spLocks/>
            </p:cNvSpPr>
            <p:nvPr/>
          </p:nvSpPr>
          <p:spPr bwMode="auto">
            <a:xfrm>
              <a:off x="2208" y="672"/>
              <a:ext cx="3015" cy="1645"/>
            </a:xfrm>
            <a:custGeom>
              <a:avLst/>
              <a:gdLst>
                <a:gd name="T0" fmla="*/ 0 w 38443"/>
                <a:gd name="T1" fmla="*/ 0 h 36350"/>
                <a:gd name="T2" fmla="*/ 0 w 38443"/>
                <a:gd name="T3" fmla="*/ 0 h 36350"/>
                <a:gd name="T4" fmla="*/ 0 w 38443"/>
                <a:gd name="T5" fmla="*/ 0 h 36350"/>
                <a:gd name="T6" fmla="*/ 0 60000 65536"/>
                <a:gd name="T7" fmla="*/ 0 60000 65536"/>
                <a:gd name="T8" fmla="*/ 0 60000 65536"/>
                <a:gd name="T9" fmla="*/ 0 w 38443"/>
                <a:gd name="T10" fmla="*/ 0 h 36350"/>
                <a:gd name="T11" fmla="*/ 38443 w 38443"/>
                <a:gd name="T12" fmla="*/ 36350 h 363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43" h="36350" fill="none" extrusionOk="0">
                  <a:moveTo>
                    <a:pt x="5820" y="36350"/>
                  </a:moveTo>
                  <a:cubicBezTo>
                    <a:pt x="2080" y="32349"/>
                    <a:pt x="0" y="2707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148" y="-1"/>
                    <a:pt x="34343" y="2970"/>
                    <a:pt x="38443" y="8076"/>
                  </a:cubicBezTo>
                </a:path>
                <a:path w="38443" h="36350" stroke="0" extrusionOk="0">
                  <a:moveTo>
                    <a:pt x="5820" y="36350"/>
                  </a:moveTo>
                  <a:cubicBezTo>
                    <a:pt x="2080" y="32349"/>
                    <a:pt x="0" y="2707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148" y="-1"/>
                    <a:pt x="34343" y="2970"/>
                    <a:pt x="38443" y="807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896" name="Arc 7"/>
            <p:cNvSpPr>
              <a:spLocks/>
            </p:cNvSpPr>
            <p:nvPr/>
          </p:nvSpPr>
          <p:spPr bwMode="auto">
            <a:xfrm rot="10800000" flipH="1">
              <a:off x="4862" y="1721"/>
              <a:ext cx="640" cy="644"/>
            </a:xfrm>
            <a:custGeom>
              <a:avLst/>
              <a:gdLst>
                <a:gd name="T0" fmla="*/ 0 w 21184"/>
                <a:gd name="T1" fmla="*/ 0 h 20525"/>
                <a:gd name="T2" fmla="*/ 0 w 21184"/>
                <a:gd name="T3" fmla="*/ 0 h 20525"/>
                <a:gd name="T4" fmla="*/ 0 w 21184"/>
                <a:gd name="T5" fmla="*/ 0 h 20525"/>
                <a:gd name="T6" fmla="*/ 0 60000 65536"/>
                <a:gd name="T7" fmla="*/ 0 60000 65536"/>
                <a:gd name="T8" fmla="*/ 0 60000 65536"/>
                <a:gd name="T9" fmla="*/ 0 w 21184"/>
                <a:gd name="T10" fmla="*/ 0 h 20525"/>
                <a:gd name="T11" fmla="*/ 21184 w 21184"/>
                <a:gd name="T12" fmla="*/ 20525 h 205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84" h="20525" fill="none" extrusionOk="0">
                  <a:moveTo>
                    <a:pt x="6730" y="0"/>
                  </a:moveTo>
                  <a:cubicBezTo>
                    <a:pt x="14137" y="2429"/>
                    <a:pt x="19660" y="8659"/>
                    <a:pt x="21183" y="16304"/>
                  </a:cubicBezTo>
                </a:path>
                <a:path w="21184" h="20525" stroke="0" extrusionOk="0">
                  <a:moveTo>
                    <a:pt x="6730" y="0"/>
                  </a:moveTo>
                  <a:cubicBezTo>
                    <a:pt x="14137" y="2429"/>
                    <a:pt x="19660" y="8659"/>
                    <a:pt x="21183" y="16304"/>
                  </a:cubicBezTo>
                  <a:lnTo>
                    <a:pt x="0" y="20525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897" name="Text Box 8"/>
            <p:cNvSpPr txBox="1">
              <a:spLocks noChangeArrowheads="1"/>
            </p:cNvSpPr>
            <p:nvPr/>
          </p:nvSpPr>
          <p:spPr bwMode="auto">
            <a:xfrm>
              <a:off x="3310" y="1960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898" name="Text Box 9"/>
            <p:cNvSpPr txBox="1">
              <a:spLocks noChangeArrowheads="1"/>
            </p:cNvSpPr>
            <p:nvPr/>
          </p:nvSpPr>
          <p:spPr bwMode="auto">
            <a:xfrm>
              <a:off x="3310" y="1316"/>
              <a:ext cx="94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899" name="Text Box 10"/>
            <p:cNvSpPr txBox="1">
              <a:spLocks noChangeArrowheads="1"/>
            </p:cNvSpPr>
            <p:nvPr/>
          </p:nvSpPr>
          <p:spPr bwMode="auto">
            <a:xfrm>
              <a:off x="4168" y="943"/>
              <a:ext cx="204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sp>
          <p:nvSpPr>
            <p:cNvPr id="549900" name="Text Box 11"/>
            <p:cNvSpPr txBox="1">
              <a:spLocks noChangeArrowheads="1"/>
            </p:cNvSpPr>
            <p:nvPr/>
          </p:nvSpPr>
          <p:spPr bwMode="auto">
            <a:xfrm>
              <a:off x="4698" y="1282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9901" name="Picture 12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1757"/>
              <a:ext cx="287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02" name="Text Box 13"/>
            <p:cNvSpPr txBox="1">
              <a:spLocks noChangeArrowheads="1"/>
            </p:cNvSpPr>
            <p:nvPr/>
          </p:nvSpPr>
          <p:spPr bwMode="auto">
            <a:xfrm>
              <a:off x="3474" y="774"/>
              <a:ext cx="653" cy="30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東部學生來源總數</a:t>
              </a:r>
            </a:p>
          </p:txBody>
        </p:sp>
        <p:sp>
          <p:nvSpPr>
            <p:cNvPr id="549903" name="Text Box 14"/>
            <p:cNvSpPr txBox="1">
              <a:spLocks noChangeArrowheads="1"/>
            </p:cNvSpPr>
            <p:nvPr/>
          </p:nvSpPr>
          <p:spPr bwMode="auto">
            <a:xfrm>
              <a:off x="3474" y="1418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招生愈好</a:t>
              </a:r>
            </a:p>
          </p:txBody>
        </p:sp>
        <p:sp>
          <p:nvSpPr>
            <p:cNvPr id="549904" name="Text Box 15"/>
            <p:cNvSpPr txBox="1">
              <a:spLocks noChangeArrowheads="1"/>
            </p:cNvSpPr>
            <p:nvPr/>
          </p:nvSpPr>
          <p:spPr bwMode="auto">
            <a:xfrm>
              <a:off x="4331" y="1079"/>
              <a:ext cx="1307" cy="1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北部學校招生愈好</a:t>
              </a:r>
            </a:p>
          </p:txBody>
        </p:sp>
        <p:sp>
          <p:nvSpPr>
            <p:cNvPr id="549905" name="Arc 16"/>
            <p:cNvSpPr>
              <a:spLocks/>
            </p:cNvSpPr>
            <p:nvPr/>
          </p:nvSpPr>
          <p:spPr bwMode="auto">
            <a:xfrm>
              <a:off x="3025" y="943"/>
              <a:ext cx="426" cy="542"/>
            </a:xfrm>
            <a:custGeom>
              <a:avLst/>
              <a:gdLst>
                <a:gd name="T0" fmla="*/ 0 w 22542"/>
                <a:gd name="T1" fmla="*/ 0 h 43174"/>
                <a:gd name="T2" fmla="*/ 0 w 22542"/>
                <a:gd name="T3" fmla="*/ 0 h 43174"/>
                <a:gd name="T4" fmla="*/ 0 w 22542"/>
                <a:gd name="T5" fmla="*/ 0 h 43174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174"/>
                <a:gd name="T11" fmla="*/ 22542 w 22542"/>
                <a:gd name="T12" fmla="*/ 43174 h 43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174" fill="none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</a:path>
                <a:path w="22542" h="43174" stroke="0" extrusionOk="0">
                  <a:moveTo>
                    <a:pt x="22542" y="43153"/>
                  </a:moveTo>
                  <a:cubicBezTo>
                    <a:pt x="22228" y="43167"/>
                    <a:pt x="21914" y="43173"/>
                    <a:pt x="21600" y="43174"/>
                  </a:cubicBezTo>
                  <a:cubicBezTo>
                    <a:pt x="9670" y="43174"/>
                    <a:pt x="0" y="33503"/>
                    <a:pt x="0" y="21574"/>
                  </a:cubicBezTo>
                  <a:cubicBezTo>
                    <a:pt x="-1" y="10059"/>
                    <a:pt x="9031" y="569"/>
                    <a:pt x="20532" y="0"/>
                  </a:cubicBezTo>
                  <a:lnTo>
                    <a:pt x="21600" y="2157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06" name="Arc 17"/>
            <p:cNvSpPr>
              <a:spLocks/>
            </p:cNvSpPr>
            <p:nvPr/>
          </p:nvSpPr>
          <p:spPr bwMode="auto">
            <a:xfrm>
              <a:off x="4086" y="1282"/>
              <a:ext cx="587" cy="238"/>
            </a:xfrm>
            <a:custGeom>
              <a:avLst/>
              <a:gdLst>
                <a:gd name="T0" fmla="*/ 0 w 21600"/>
                <a:gd name="T1" fmla="*/ 0 h 21982"/>
                <a:gd name="T2" fmla="*/ 0 w 21600"/>
                <a:gd name="T3" fmla="*/ 0 h 21982"/>
                <a:gd name="T4" fmla="*/ 0 w 21600"/>
                <a:gd name="T5" fmla="*/ 0 h 2198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982"/>
                <a:gd name="T11" fmla="*/ 21600 w 21600"/>
                <a:gd name="T12" fmla="*/ 21982 h 219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982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</a:path>
                <a:path w="21600" h="21982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1798"/>
                    <a:pt x="12789" y="21220"/>
                    <a:pt x="1447" y="21982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07" name="Arc 18"/>
            <p:cNvSpPr>
              <a:spLocks/>
            </p:cNvSpPr>
            <p:nvPr/>
          </p:nvSpPr>
          <p:spPr bwMode="auto">
            <a:xfrm>
              <a:off x="4127" y="912"/>
              <a:ext cx="531" cy="201"/>
            </a:xfrm>
            <a:custGeom>
              <a:avLst/>
              <a:gdLst>
                <a:gd name="T0" fmla="*/ 0 w 21194"/>
                <a:gd name="T1" fmla="*/ 0 h 21597"/>
                <a:gd name="T2" fmla="*/ 0 w 21194"/>
                <a:gd name="T3" fmla="*/ 0 h 21597"/>
                <a:gd name="T4" fmla="*/ 0 w 21194"/>
                <a:gd name="T5" fmla="*/ 0 h 21597"/>
                <a:gd name="T6" fmla="*/ 0 60000 65536"/>
                <a:gd name="T7" fmla="*/ 0 60000 65536"/>
                <a:gd name="T8" fmla="*/ 0 60000 65536"/>
                <a:gd name="T9" fmla="*/ 0 w 21194"/>
                <a:gd name="T10" fmla="*/ 0 h 21597"/>
                <a:gd name="T11" fmla="*/ 21194 w 21194"/>
                <a:gd name="T12" fmla="*/ 21597 h 215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1597" fill="none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</a:path>
                <a:path w="21194" h="21597" stroke="0" extrusionOk="0">
                  <a:moveTo>
                    <a:pt x="346" y="-1"/>
                  </a:moveTo>
                  <a:cubicBezTo>
                    <a:pt x="10537" y="163"/>
                    <a:pt x="19228" y="7429"/>
                    <a:pt x="21194" y="17430"/>
                  </a:cubicBezTo>
                  <a:lnTo>
                    <a:pt x="0" y="2159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08" name="Picture 19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1147"/>
              <a:ext cx="287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09" name="Text Box 20"/>
            <p:cNvSpPr txBox="1">
              <a:spLocks noChangeArrowheads="1"/>
            </p:cNvSpPr>
            <p:nvPr/>
          </p:nvSpPr>
          <p:spPr bwMode="auto">
            <a:xfrm>
              <a:off x="3474" y="2028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東部學校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的發展</a:t>
              </a:r>
            </a:p>
          </p:txBody>
        </p:sp>
        <p:sp>
          <p:nvSpPr>
            <p:cNvPr id="549910" name="Arc 21"/>
            <p:cNvSpPr>
              <a:spLocks/>
            </p:cNvSpPr>
            <p:nvPr/>
          </p:nvSpPr>
          <p:spPr bwMode="auto">
            <a:xfrm>
              <a:off x="3025" y="1588"/>
              <a:ext cx="426" cy="541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1" name="Arc 22"/>
            <p:cNvSpPr>
              <a:spLocks/>
            </p:cNvSpPr>
            <p:nvPr/>
          </p:nvSpPr>
          <p:spPr bwMode="auto">
            <a:xfrm>
              <a:off x="4168" y="1587"/>
              <a:ext cx="408" cy="542"/>
            </a:xfrm>
            <a:custGeom>
              <a:avLst/>
              <a:gdLst>
                <a:gd name="T0" fmla="*/ 0 w 21600"/>
                <a:gd name="T1" fmla="*/ 0 h 43145"/>
                <a:gd name="T2" fmla="*/ 0 w 21600"/>
                <a:gd name="T3" fmla="*/ 0 h 43145"/>
                <a:gd name="T4" fmla="*/ 0 w 21600"/>
                <a:gd name="T5" fmla="*/ 0 h 43145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45"/>
                <a:gd name="T11" fmla="*/ 21600 w 21600"/>
                <a:gd name="T12" fmla="*/ 43145 h 43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45" fill="none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2974"/>
                    <a:pt x="12765" y="42404"/>
                    <a:pt x="1406" y="43145"/>
                  </a:cubicBezTo>
                </a:path>
                <a:path w="21600" h="43145" stroke="0" extrusionOk="0">
                  <a:moveTo>
                    <a:pt x="609" y="-1"/>
                  </a:moveTo>
                  <a:cubicBezTo>
                    <a:pt x="12296" y="329"/>
                    <a:pt x="21600" y="9898"/>
                    <a:pt x="21600" y="21591"/>
                  </a:cubicBezTo>
                  <a:cubicBezTo>
                    <a:pt x="21600" y="32974"/>
                    <a:pt x="12765" y="42404"/>
                    <a:pt x="1406" y="43145"/>
                  </a:cubicBezTo>
                  <a:lnTo>
                    <a:pt x="0" y="2159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2" name="Text Box 23"/>
            <p:cNvSpPr txBox="1">
              <a:spLocks noChangeArrowheads="1"/>
            </p:cNvSpPr>
            <p:nvPr/>
          </p:nvSpPr>
          <p:spPr bwMode="auto">
            <a:xfrm>
              <a:off x="4372" y="2367"/>
              <a:ext cx="612" cy="1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從事研究</a:t>
              </a:r>
            </a:p>
          </p:txBody>
        </p:sp>
        <p:sp>
          <p:nvSpPr>
            <p:cNvPr id="549913" name="Text Box 24"/>
            <p:cNvSpPr txBox="1">
              <a:spLocks noChangeArrowheads="1"/>
            </p:cNvSpPr>
            <p:nvPr/>
          </p:nvSpPr>
          <p:spPr bwMode="auto">
            <a:xfrm>
              <a:off x="5107" y="1553"/>
              <a:ext cx="653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北部學校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的發展</a:t>
              </a:r>
            </a:p>
          </p:txBody>
        </p:sp>
        <p:sp>
          <p:nvSpPr>
            <p:cNvPr id="549914" name="Arc 25"/>
            <p:cNvSpPr>
              <a:spLocks/>
            </p:cNvSpPr>
            <p:nvPr/>
          </p:nvSpPr>
          <p:spPr bwMode="auto">
            <a:xfrm>
              <a:off x="3065" y="2163"/>
              <a:ext cx="393" cy="288"/>
            </a:xfrm>
            <a:custGeom>
              <a:avLst/>
              <a:gdLst>
                <a:gd name="T0" fmla="*/ 0 w 20789"/>
                <a:gd name="T1" fmla="*/ 0 h 21600"/>
                <a:gd name="T2" fmla="*/ 0 w 20789"/>
                <a:gd name="T3" fmla="*/ 0 h 21600"/>
                <a:gd name="T4" fmla="*/ 0 w 20789"/>
                <a:gd name="T5" fmla="*/ 0 h 21600"/>
                <a:gd name="T6" fmla="*/ 0 60000 65536"/>
                <a:gd name="T7" fmla="*/ 0 60000 65536"/>
                <a:gd name="T8" fmla="*/ 0 60000 65536"/>
                <a:gd name="T9" fmla="*/ 0 w 20789"/>
                <a:gd name="T10" fmla="*/ 0 h 21600"/>
                <a:gd name="T11" fmla="*/ 20789 w 2078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89" h="21600" fill="none" extrusionOk="0">
                  <a:moveTo>
                    <a:pt x="-1" y="13583"/>
                  </a:moveTo>
                  <a:cubicBezTo>
                    <a:pt x="3278" y="5380"/>
                    <a:pt x="11222" y="-1"/>
                    <a:pt x="20057" y="0"/>
                  </a:cubicBezTo>
                  <a:cubicBezTo>
                    <a:pt x="20301" y="0"/>
                    <a:pt x="20545" y="4"/>
                    <a:pt x="20788" y="12"/>
                  </a:cubicBezTo>
                </a:path>
                <a:path w="20789" h="21600" stroke="0" extrusionOk="0">
                  <a:moveTo>
                    <a:pt x="-1" y="13583"/>
                  </a:moveTo>
                  <a:cubicBezTo>
                    <a:pt x="3278" y="5380"/>
                    <a:pt x="11222" y="-1"/>
                    <a:pt x="20057" y="0"/>
                  </a:cubicBezTo>
                  <a:cubicBezTo>
                    <a:pt x="20301" y="0"/>
                    <a:pt x="20545" y="4"/>
                    <a:pt x="20788" y="12"/>
                  </a:cubicBezTo>
                  <a:lnTo>
                    <a:pt x="20057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5" name="Arc 26"/>
            <p:cNvSpPr>
              <a:spLocks/>
            </p:cNvSpPr>
            <p:nvPr/>
          </p:nvSpPr>
          <p:spPr bwMode="auto">
            <a:xfrm>
              <a:off x="3065" y="2502"/>
              <a:ext cx="449" cy="170"/>
            </a:xfrm>
            <a:custGeom>
              <a:avLst/>
              <a:gdLst>
                <a:gd name="T0" fmla="*/ 0 w 21529"/>
                <a:gd name="T1" fmla="*/ 0 h 21596"/>
                <a:gd name="T2" fmla="*/ 0 w 21529"/>
                <a:gd name="T3" fmla="*/ 0 h 21596"/>
                <a:gd name="T4" fmla="*/ 0 w 21529"/>
                <a:gd name="T5" fmla="*/ 0 h 21596"/>
                <a:gd name="T6" fmla="*/ 0 60000 65536"/>
                <a:gd name="T7" fmla="*/ 0 60000 65536"/>
                <a:gd name="T8" fmla="*/ 0 60000 65536"/>
                <a:gd name="T9" fmla="*/ 0 w 21529"/>
                <a:gd name="T10" fmla="*/ 0 h 21596"/>
                <a:gd name="T11" fmla="*/ 21529 w 21529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9" h="21596" fill="none" extrusionOk="0">
                  <a:moveTo>
                    <a:pt x="21118" y="21596"/>
                  </a:moveTo>
                  <a:cubicBezTo>
                    <a:pt x="10025" y="21385"/>
                    <a:pt x="895" y="12804"/>
                    <a:pt x="-1" y="1745"/>
                  </a:cubicBezTo>
                </a:path>
                <a:path w="21529" h="21596" stroke="0" extrusionOk="0">
                  <a:moveTo>
                    <a:pt x="21118" y="21596"/>
                  </a:moveTo>
                  <a:cubicBezTo>
                    <a:pt x="10025" y="21385"/>
                    <a:pt x="895" y="12804"/>
                    <a:pt x="-1" y="1745"/>
                  </a:cubicBezTo>
                  <a:lnTo>
                    <a:pt x="21529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6" name="Arc 27"/>
            <p:cNvSpPr>
              <a:spLocks/>
            </p:cNvSpPr>
            <p:nvPr/>
          </p:nvSpPr>
          <p:spPr bwMode="auto">
            <a:xfrm>
              <a:off x="4045" y="2502"/>
              <a:ext cx="531" cy="164"/>
            </a:xfrm>
            <a:custGeom>
              <a:avLst/>
              <a:gdLst>
                <a:gd name="T0" fmla="*/ 0 w 21480"/>
                <a:gd name="T1" fmla="*/ 0 h 20839"/>
                <a:gd name="T2" fmla="*/ 0 w 21480"/>
                <a:gd name="T3" fmla="*/ 0 h 20839"/>
                <a:gd name="T4" fmla="*/ 0 w 21480"/>
                <a:gd name="T5" fmla="*/ 0 h 20839"/>
                <a:gd name="T6" fmla="*/ 0 60000 65536"/>
                <a:gd name="T7" fmla="*/ 0 60000 65536"/>
                <a:gd name="T8" fmla="*/ 0 60000 65536"/>
                <a:gd name="T9" fmla="*/ 0 w 21480"/>
                <a:gd name="T10" fmla="*/ 0 h 20839"/>
                <a:gd name="T11" fmla="*/ 21480 w 21480"/>
                <a:gd name="T12" fmla="*/ 20839 h 208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0" h="20839" fill="none" extrusionOk="0">
                  <a:moveTo>
                    <a:pt x="21479" y="2276"/>
                  </a:moveTo>
                  <a:cubicBezTo>
                    <a:pt x="20541" y="11127"/>
                    <a:pt x="14270" y="18497"/>
                    <a:pt x="5682" y="20838"/>
                  </a:cubicBezTo>
                </a:path>
                <a:path w="21480" h="20839" stroke="0" extrusionOk="0">
                  <a:moveTo>
                    <a:pt x="21479" y="2276"/>
                  </a:moveTo>
                  <a:cubicBezTo>
                    <a:pt x="20541" y="11127"/>
                    <a:pt x="14270" y="18497"/>
                    <a:pt x="5682" y="2083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17" name="Arc 28"/>
            <p:cNvSpPr>
              <a:spLocks/>
            </p:cNvSpPr>
            <p:nvPr/>
          </p:nvSpPr>
          <p:spPr bwMode="auto">
            <a:xfrm>
              <a:off x="4127" y="2198"/>
              <a:ext cx="427" cy="203"/>
            </a:xfrm>
            <a:custGeom>
              <a:avLst/>
              <a:gdLst>
                <a:gd name="T0" fmla="*/ 0 w 20482"/>
                <a:gd name="T1" fmla="*/ 0 h 21596"/>
                <a:gd name="T2" fmla="*/ 0 w 20482"/>
                <a:gd name="T3" fmla="*/ 0 h 21596"/>
                <a:gd name="T4" fmla="*/ 0 w 20482"/>
                <a:gd name="T5" fmla="*/ 0 h 21596"/>
                <a:gd name="T6" fmla="*/ 0 60000 65536"/>
                <a:gd name="T7" fmla="*/ 0 60000 65536"/>
                <a:gd name="T8" fmla="*/ 0 60000 65536"/>
                <a:gd name="T9" fmla="*/ 0 w 20482"/>
                <a:gd name="T10" fmla="*/ 0 h 21596"/>
                <a:gd name="T11" fmla="*/ 20482 w 20482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2" h="21596" fill="none" extrusionOk="0">
                  <a:moveTo>
                    <a:pt x="415" y="0"/>
                  </a:moveTo>
                  <a:cubicBezTo>
                    <a:pt x="9548" y="175"/>
                    <a:pt x="17582" y="6076"/>
                    <a:pt x="20482" y="14737"/>
                  </a:cubicBezTo>
                </a:path>
                <a:path w="20482" h="21596" stroke="0" extrusionOk="0">
                  <a:moveTo>
                    <a:pt x="415" y="0"/>
                  </a:moveTo>
                  <a:cubicBezTo>
                    <a:pt x="9548" y="175"/>
                    <a:pt x="17582" y="6076"/>
                    <a:pt x="20482" y="14737"/>
                  </a:cubicBezTo>
                  <a:lnTo>
                    <a:pt x="0" y="21596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18" name="Picture 29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7" y="2333"/>
              <a:ext cx="287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19" name="Arc 30"/>
            <p:cNvSpPr>
              <a:spLocks/>
            </p:cNvSpPr>
            <p:nvPr/>
          </p:nvSpPr>
          <p:spPr bwMode="auto">
            <a:xfrm rot="10800000" flipH="1">
              <a:off x="4862" y="1248"/>
              <a:ext cx="629" cy="298"/>
            </a:xfrm>
            <a:custGeom>
              <a:avLst/>
              <a:gdLst>
                <a:gd name="T0" fmla="*/ 0 w 21558"/>
                <a:gd name="T1" fmla="*/ 0 h 9482"/>
                <a:gd name="T2" fmla="*/ 0 w 21558"/>
                <a:gd name="T3" fmla="*/ 0 h 9482"/>
                <a:gd name="T4" fmla="*/ 0 w 21558"/>
                <a:gd name="T5" fmla="*/ 0 h 9482"/>
                <a:gd name="T6" fmla="*/ 0 60000 65536"/>
                <a:gd name="T7" fmla="*/ 0 60000 65536"/>
                <a:gd name="T8" fmla="*/ 0 60000 65536"/>
                <a:gd name="T9" fmla="*/ 0 w 21558"/>
                <a:gd name="T10" fmla="*/ 0 h 9482"/>
                <a:gd name="T11" fmla="*/ 21558 w 21558"/>
                <a:gd name="T12" fmla="*/ 9482 h 9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8" h="9482" fill="none" extrusionOk="0">
                  <a:moveTo>
                    <a:pt x="21557" y="1349"/>
                  </a:moveTo>
                  <a:cubicBezTo>
                    <a:pt x="21380" y="4175"/>
                    <a:pt x="20650" y="6938"/>
                    <a:pt x="19407" y="9481"/>
                  </a:cubicBezTo>
                </a:path>
                <a:path w="21558" h="9482" stroke="0" extrusionOk="0">
                  <a:moveTo>
                    <a:pt x="21557" y="1349"/>
                  </a:moveTo>
                  <a:cubicBezTo>
                    <a:pt x="21380" y="4175"/>
                    <a:pt x="20650" y="6938"/>
                    <a:pt x="19407" y="948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20" name="Text Box 31"/>
            <p:cNvSpPr txBox="1">
              <a:spLocks noChangeArrowheads="1"/>
            </p:cNvSpPr>
            <p:nvPr/>
          </p:nvSpPr>
          <p:spPr bwMode="auto">
            <a:xfrm>
              <a:off x="4168" y="1655"/>
              <a:ext cx="122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1" name="Text Box 32"/>
            <p:cNvSpPr txBox="1">
              <a:spLocks noChangeArrowheads="1"/>
            </p:cNvSpPr>
            <p:nvPr/>
          </p:nvSpPr>
          <p:spPr bwMode="auto">
            <a:xfrm>
              <a:off x="4658" y="2536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2" name="Text Box 33"/>
            <p:cNvSpPr txBox="1">
              <a:spLocks noChangeArrowheads="1"/>
            </p:cNvSpPr>
            <p:nvPr/>
          </p:nvSpPr>
          <p:spPr bwMode="auto">
            <a:xfrm>
              <a:off x="3392" y="2570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3" name="Text Box 34"/>
            <p:cNvSpPr txBox="1">
              <a:spLocks noChangeArrowheads="1"/>
            </p:cNvSpPr>
            <p:nvPr/>
          </p:nvSpPr>
          <p:spPr bwMode="auto">
            <a:xfrm>
              <a:off x="4168" y="2231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4" name="Text Box 35"/>
            <p:cNvSpPr txBox="1">
              <a:spLocks noChangeArrowheads="1"/>
            </p:cNvSpPr>
            <p:nvPr/>
          </p:nvSpPr>
          <p:spPr bwMode="auto">
            <a:xfrm>
              <a:off x="3147" y="2265"/>
              <a:ext cx="123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5" name="Text Box 36"/>
            <p:cNvSpPr txBox="1">
              <a:spLocks noChangeArrowheads="1"/>
            </p:cNvSpPr>
            <p:nvPr/>
          </p:nvSpPr>
          <p:spPr bwMode="auto">
            <a:xfrm>
              <a:off x="2657" y="2163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6" name="Text Box 37"/>
            <p:cNvSpPr txBox="1">
              <a:spLocks noChangeArrowheads="1"/>
            </p:cNvSpPr>
            <p:nvPr/>
          </p:nvSpPr>
          <p:spPr bwMode="auto">
            <a:xfrm>
              <a:off x="5229" y="1248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7" name="Text Box 38"/>
            <p:cNvSpPr txBox="1">
              <a:spLocks noChangeArrowheads="1"/>
            </p:cNvSpPr>
            <p:nvPr/>
          </p:nvSpPr>
          <p:spPr bwMode="auto">
            <a:xfrm>
              <a:off x="5597" y="1892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28" name="Arc 39"/>
            <p:cNvSpPr>
              <a:spLocks/>
            </p:cNvSpPr>
            <p:nvPr/>
          </p:nvSpPr>
          <p:spPr bwMode="auto">
            <a:xfrm>
              <a:off x="2960" y="2401"/>
              <a:ext cx="392" cy="305"/>
            </a:xfrm>
            <a:custGeom>
              <a:avLst/>
              <a:gdLst>
                <a:gd name="T0" fmla="*/ 0 w 18792"/>
                <a:gd name="T1" fmla="*/ 0 h 21596"/>
                <a:gd name="T2" fmla="*/ 0 w 18792"/>
                <a:gd name="T3" fmla="*/ 0 h 21596"/>
                <a:gd name="T4" fmla="*/ 0 w 18792"/>
                <a:gd name="T5" fmla="*/ 0 h 21596"/>
                <a:gd name="T6" fmla="*/ 0 60000 65536"/>
                <a:gd name="T7" fmla="*/ 0 60000 65536"/>
                <a:gd name="T8" fmla="*/ 0 60000 65536"/>
                <a:gd name="T9" fmla="*/ 0 w 18792"/>
                <a:gd name="T10" fmla="*/ 0 h 21596"/>
                <a:gd name="T11" fmla="*/ 18792 w 18792"/>
                <a:gd name="T12" fmla="*/ 21596 h 215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92" h="21596" fill="none" extrusionOk="0">
                  <a:moveTo>
                    <a:pt x="18381" y="21596"/>
                  </a:moveTo>
                  <a:cubicBezTo>
                    <a:pt x="10751" y="21451"/>
                    <a:pt x="3763" y="17290"/>
                    <a:pt x="0" y="10650"/>
                  </a:cubicBezTo>
                </a:path>
                <a:path w="18792" h="21596" stroke="0" extrusionOk="0">
                  <a:moveTo>
                    <a:pt x="18381" y="21596"/>
                  </a:moveTo>
                  <a:cubicBezTo>
                    <a:pt x="10751" y="21451"/>
                    <a:pt x="3763" y="17290"/>
                    <a:pt x="0" y="10650"/>
                  </a:cubicBezTo>
                  <a:lnTo>
                    <a:pt x="18792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29" name="Arc 40"/>
            <p:cNvSpPr>
              <a:spLocks/>
            </p:cNvSpPr>
            <p:nvPr/>
          </p:nvSpPr>
          <p:spPr bwMode="auto">
            <a:xfrm>
              <a:off x="4127" y="2570"/>
              <a:ext cx="531" cy="202"/>
            </a:xfrm>
            <a:custGeom>
              <a:avLst/>
              <a:gdLst>
                <a:gd name="T0" fmla="*/ 0 w 21480"/>
                <a:gd name="T1" fmla="*/ 0 h 21465"/>
                <a:gd name="T2" fmla="*/ 0 w 21480"/>
                <a:gd name="T3" fmla="*/ 0 h 21465"/>
                <a:gd name="T4" fmla="*/ 0 w 21480"/>
                <a:gd name="T5" fmla="*/ 0 h 21465"/>
                <a:gd name="T6" fmla="*/ 0 60000 65536"/>
                <a:gd name="T7" fmla="*/ 0 60000 65536"/>
                <a:gd name="T8" fmla="*/ 0 60000 65536"/>
                <a:gd name="T9" fmla="*/ 0 w 21480"/>
                <a:gd name="T10" fmla="*/ 0 h 21465"/>
                <a:gd name="T11" fmla="*/ 21480 w 21480"/>
                <a:gd name="T12" fmla="*/ 21465 h 21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0" h="21465" fill="none" extrusionOk="0">
                  <a:moveTo>
                    <a:pt x="21479" y="2276"/>
                  </a:moveTo>
                  <a:cubicBezTo>
                    <a:pt x="20411" y="12355"/>
                    <a:pt x="12479" y="20335"/>
                    <a:pt x="2408" y="21465"/>
                  </a:cubicBezTo>
                </a:path>
                <a:path w="21480" h="21465" stroke="0" extrusionOk="0">
                  <a:moveTo>
                    <a:pt x="21479" y="2276"/>
                  </a:moveTo>
                  <a:cubicBezTo>
                    <a:pt x="20411" y="12355"/>
                    <a:pt x="12479" y="20335"/>
                    <a:pt x="2408" y="21465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FFFF"/>
              </a:solidFill>
              <a:prstDash val="sysDot"/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30" name="Text Box 41"/>
            <p:cNvSpPr txBox="1">
              <a:spLocks noChangeArrowheads="1"/>
            </p:cNvSpPr>
            <p:nvPr/>
          </p:nvSpPr>
          <p:spPr bwMode="auto">
            <a:xfrm>
              <a:off x="3360" y="2688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1" name="Text Box 42"/>
            <p:cNvSpPr txBox="1">
              <a:spLocks noChangeArrowheads="1"/>
            </p:cNvSpPr>
            <p:nvPr/>
          </p:nvSpPr>
          <p:spPr bwMode="auto">
            <a:xfrm>
              <a:off x="4372" y="2502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32" name="Picture 43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39" y="1689"/>
              <a:ext cx="28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33" name="Text Box 44"/>
            <p:cNvSpPr txBox="1">
              <a:spLocks noChangeArrowheads="1"/>
            </p:cNvSpPr>
            <p:nvPr/>
          </p:nvSpPr>
          <p:spPr bwMode="auto">
            <a:xfrm>
              <a:off x="3360" y="3360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4" name="Text Box 45"/>
            <p:cNvSpPr txBox="1">
              <a:spLocks noChangeArrowheads="1"/>
            </p:cNvSpPr>
            <p:nvPr/>
          </p:nvSpPr>
          <p:spPr bwMode="auto">
            <a:xfrm>
              <a:off x="3456" y="2976"/>
              <a:ext cx="63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5" name="Text Box 46"/>
            <p:cNvSpPr txBox="1">
              <a:spLocks noChangeArrowheads="1"/>
            </p:cNvSpPr>
            <p:nvPr/>
          </p:nvSpPr>
          <p:spPr bwMode="auto">
            <a:xfrm>
              <a:off x="3995" y="2807"/>
              <a:ext cx="13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36" name="Text Box 47"/>
            <p:cNvSpPr txBox="1">
              <a:spLocks noChangeArrowheads="1"/>
            </p:cNvSpPr>
            <p:nvPr/>
          </p:nvSpPr>
          <p:spPr bwMode="auto">
            <a:xfrm>
              <a:off x="4658" y="3057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37" name="Picture 48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12"/>
              <a:ext cx="194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38" name="Text Box 49"/>
            <p:cNvSpPr txBox="1">
              <a:spLocks noChangeArrowheads="1"/>
            </p:cNvSpPr>
            <p:nvPr/>
          </p:nvSpPr>
          <p:spPr bwMode="auto">
            <a:xfrm>
              <a:off x="3552" y="3120"/>
              <a:ext cx="768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900">
                  <a:latin typeface="Times New Roman" pitchFamily="18" charset="0"/>
                  <a:ea typeface="標楷體" pitchFamily="65" charset="-120"/>
                </a:rPr>
                <a:t>太太留在花蓮的意願</a:t>
              </a:r>
            </a:p>
          </p:txBody>
        </p:sp>
        <p:sp>
          <p:nvSpPr>
            <p:cNvPr id="549939" name="Text Box 50"/>
            <p:cNvSpPr txBox="1">
              <a:spLocks noChangeArrowheads="1"/>
            </p:cNvSpPr>
            <p:nvPr/>
          </p:nvSpPr>
          <p:spPr bwMode="auto">
            <a:xfrm>
              <a:off x="4133" y="2880"/>
              <a:ext cx="719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事業上求發展</a:t>
              </a:r>
            </a:p>
          </p:txBody>
        </p:sp>
        <p:sp>
          <p:nvSpPr>
            <p:cNvPr id="549940" name="Arc 51"/>
            <p:cNvSpPr>
              <a:spLocks/>
            </p:cNvSpPr>
            <p:nvPr/>
          </p:nvSpPr>
          <p:spPr bwMode="auto">
            <a:xfrm>
              <a:off x="3292" y="2961"/>
              <a:ext cx="214" cy="177"/>
            </a:xfrm>
            <a:custGeom>
              <a:avLst/>
              <a:gdLst>
                <a:gd name="T0" fmla="*/ 0 w 16753"/>
                <a:gd name="T1" fmla="*/ 0 h 21600"/>
                <a:gd name="T2" fmla="*/ 0 w 16753"/>
                <a:gd name="T3" fmla="*/ 0 h 21600"/>
                <a:gd name="T4" fmla="*/ 0 w 16753"/>
                <a:gd name="T5" fmla="*/ 0 h 21600"/>
                <a:gd name="T6" fmla="*/ 0 60000 65536"/>
                <a:gd name="T7" fmla="*/ 0 60000 65536"/>
                <a:gd name="T8" fmla="*/ 0 60000 65536"/>
                <a:gd name="T9" fmla="*/ 0 w 16753"/>
                <a:gd name="T10" fmla="*/ 0 h 21600"/>
                <a:gd name="T11" fmla="*/ 16753 w 1675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53" h="21600" fill="none" extrusionOk="0">
                  <a:moveTo>
                    <a:pt x="16753" y="21579"/>
                  </a:moveTo>
                  <a:cubicBezTo>
                    <a:pt x="16439" y="21593"/>
                    <a:pt x="16125" y="21599"/>
                    <a:pt x="15811" y="21600"/>
                  </a:cubicBezTo>
                  <a:cubicBezTo>
                    <a:pt x="9813" y="21600"/>
                    <a:pt x="4085" y="19106"/>
                    <a:pt x="-1" y="14716"/>
                  </a:cubicBezTo>
                </a:path>
                <a:path w="16753" h="21600" stroke="0" extrusionOk="0">
                  <a:moveTo>
                    <a:pt x="16753" y="21579"/>
                  </a:moveTo>
                  <a:cubicBezTo>
                    <a:pt x="16439" y="21593"/>
                    <a:pt x="16125" y="21599"/>
                    <a:pt x="15811" y="21600"/>
                  </a:cubicBezTo>
                  <a:cubicBezTo>
                    <a:pt x="9813" y="21600"/>
                    <a:pt x="4085" y="19106"/>
                    <a:pt x="-1" y="14716"/>
                  </a:cubicBezTo>
                  <a:lnTo>
                    <a:pt x="15811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1" name="Arc 52"/>
            <p:cNvSpPr>
              <a:spLocks/>
            </p:cNvSpPr>
            <p:nvPr/>
          </p:nvSpPr>
          <p:spPr bwMode="auto">
            <a:xfrm>
              <a:off x="4244" y="3017"/>
              <a:ext cx="397" cy="142"/>
            </a:xfrm>
            <a:custGeom>
              <a:avLst/>
              <a:gdLst>
                <a:gd name="T0" fmla="*/ 0 w 21600"/>
                <a:gd name="T1" fmla="*/ 0 h 21310"/>
                <a:gd name="T2" fmla="*/ 0 w 21600"/>
                <a:gd name="T3" fmla="*/ 0 h 21310"/>
                <a:gd name="T4" fmla="*/ 0 w 21600"/>
                <a:gd name="T5" fmla="*/ 0 h 2131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10"/>
                <a:gd name="T11" fmla="*/ 21600 w 21600"/>
                <a:gd name="T12" fmla="*/ 21310 h 213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10" fill="none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0228"/>
                    <a:pt x="15005" y="18799"/>
                    <a:pt x="5534" y="21309"/>
                  </a:cubicBezTo>
                </a:path>
                <a:path w="21600" h="21310" stroke="0" extrusionOk="0">
                  <a:moveTo>
                    <a:pt x="21595" y="0"/>
                  </a:moveTo>
                  <a:cubicBezTo>
                    <a:pt x="21598" y="143"/>
                    <a:pt x="21600" y="287"/>
                    <a:pt x="21600" y="431"/>
                  </a:cubicBezTo>
                  <a:cubicBezTo>
                    <a:pt x="21600" y="10228"/>
                    <a:pt x="15005" y="18799"/>
                    <a:pt x="5534" y="21309"/>
                  </a:cubicBezTo>
                  <a:lnTo>
                    <a:pt x="0" y="43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2" name="Arc 53"/>
            <p:cNvSpPr>
              <a:spLocks/>
            </p:cNvSpPr>
            <p:nvPr/>
          </p:nvSpPr>
          <p:spPr bwMode="auto">
            <a:xfrm>
              <a:off x="4022" y="2772"/>
              <a:ext cx="609" cy="140"/>
            </a:xfrm>
            <a:custGeom>
              <a:avLst/>
              <a:gdLst>
                <a:gd name="T0" fmla="*/ 0 w 21194"/>
                <a:gd name="T1" fmla="*/ 0 h 20905"/>
                <a:gd name="T2" fmla="*/ 0 w 21194"/>
                <a:gd name="T3" fmla="*/ 0 h 20905"/>
                <a:gd name="T4" fmla="*/ 0 w 21194"/>
                <a:gd name="T5" fmla="*/ 0 h 20905"/>
                <a:gd name="T6" fmla="*/ 0 60000 65536"/>
                <a:gd name="T7" fmla="*/ 0 60000 65536"/>
                <a:gd name="T8" fmla="*/ 0 60000 65536"/>
                <a:gd name="T9" fmla="*/ 0 w 21194"/>
                <a:gd name="T10" fmla="*/ 0 h 20905"/>
                <a:gd name="T11" fmla="*/ 21194 w 21194"/>
                <a:gd name="T12" fmla="*/ 20905 h 209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4" h="20905" fill="none" extrusionOk="0">
                  <a:moveTo>
                    <a:pt x="5435" y="0"/>
                  </a:moveTo>
                  <a:cubicBezTo>
                    <a:pt x="13468" y="2088"/>
                    <a:pt x="19593" y="8595"/>
                    <a:pt x="21194" y="16738"/>
                  </a:cubicBezTo>
                </a:path>
                <a:path w="21194" h="20905" stroke="0" extrusionOk="0">
                  <a:moveTo>
                    <a:pt x="5435" y="0"/>
                  </a:moveTo>
                  <a:cubicBezTo>
                    <a:pt x="13468" y="2088"/>
                    <a:pt x="19593" y="8595"/>
                    <a:pt x="21194" y="16738"/>
                  </a:cubicBezTo>
                  <a:lnTo>
                    <a:pt x="0" y="20905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43" name="Picture 54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6" y="2891"/>
              <a:ext cx="195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44" name="Text Box 55"/>
            <p:cNvSpPr txBox="1">
              <a:spLocks noChangeArrowheads="1"/>
            </p:cNvSpPr>
            <p:nvPr/>
          </p:nvSpPr>
          <p:spPr bwMode="auto">
            <a:xfrm>
              <a:off x="3504" y="3504"/>
              <a:ext cx="857" cy="2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就近照顧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母親的心願</a:t>
              </a:r>
            </a:p>
          </p:txBody>
        </p:sp>
        <p:sp>
          <p:nvSpPr>
            <p:cNvPr id="549945" name="Arc 56"/>
            <p:cNvSpPr>
              <a:spLocks/>
            </p:cNvSpPr>
            <p:nvPr/>
          </p:nvSpPr>
          <p:spPr bwMode="auto">
            <a:xfrm>
              <a:off x="3216" y="3216"/>
              <a:ext cx="288" cy="384"/>
            </a:xfrm>
            <a:custGeom>
              <a:avLst/>
              <a:gdLst>
                <a:gd name="T0" fmla="*/ 0 w 22542"/>
                <a:gd name="T1" fmla="*/ 0 h 43200"/>
                <a:gd name="T2" fmla="*/ 0 w 22542"/>
                <a:gd name="T3" fmla="*/ 0 h 43200"/>
                <a:gd name="T4" fmla="*/ 0 w 22542"/>
                <a:gd name="T5" fmla="*/ 0 h 43200"/>
                <a:gd name="T6" fmla="*/ 0 60000 65536"/>
                <a:gd name="T7" fmla="*/ 0 60000 65536"/>
                <a:gd name="T8" fmla="*/ 0 60000 65536"/>
                <a:gd name="T9" fmla="*/ 0 w 22542"/>
                <a:gd name="T10" fmla="*/ 0 h 43200"/>
                <a:gd name="T11" fmla="*/ 22542 w 22542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42" h="43200" fill="none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</a:path>
                <a:path w="22542" h="43200" stroke="0" extrusionOk="0">
                  <a:moveTo>
                    <a:pt x="22542" y="43179"/>
                  </a:moveTo>
                  <a:cubicBezTo>
                    <a:pt x="22228" y="43193"/>
                    <a:pt x="2191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44" y="-1"/>
                    <a:pt x="22088" y="4"/>
                    <a:pt x="22331" y="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6" name="Arc 57"/>
            <p:cNvSpPr>
              <a:spLocks/>
            </p:cNvSpPr>
            <p:nvPr/>
          </p:nvSpPr>
          <p:spPr bwMode="auto">
            <a:xfrm>
              <a:off x="4271" y="3188"/>
              <a:ext cx="387" cy="412"/>
            </a:xfrm>
            <a:custGeom>
              <a:avLst/>
              <a:gdLst>
                <a:gd name="T0" fmla="*/ 0 w 21600"/>
                <a:gd name="T1" fmla="*/ 0 h 41456"/>
                <a:gd name="T2" fmla="*/ 0 w 21600"/>
                <a:gd name="T3" fmla="*/ 0 h 41456"/>
                <a:gd name="T4" fmla="*/ 0 w 21600"/>
                <a:gd name="T5" fmla="*/ 0 h 41456"/>
                <a:gd name="T6" fmla="*/ 0 60000 65536"/>
                <a:gd name="T7" fmla="*/ 0 60000 65536"/>
                <a:gd name="T8" fmla="*/ 0 60000 65536"/>
                <a:gd name="T9" fmla="*/ 0 w 21600"/>
                <a:gd name="T10" fmla="*/ 0 h 41456"/>
                <a:gd name="T11" fmla="*/ 21600 w 21600"/>
                <a:gd name="T12" fmla="*/ 41456 h 414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1456" fill="none" extrusionOk="0">
                  <a:moveTo>
                    <a:pt x="5345" y="-1"/>
                  </a:moveTo>
                  <a:cubicBezTo>
                    <a:pt x="14908" y="2442"/>
                    <a:pt x="21600" y="11057"/>
                    <a:pt x="21600" y="20928"/>
                  </a:cubicBezTo>
                  <a:cubicBezTo>
                    <a:pt x="21600" y="30268"/>
                    <a:pt x="15596" y="38550"/>
                    <a:pt x="6719" y="41456"/>
                  </a:cubicBezTo>
                </a:path>
                <a:path w="21600" h="41456" stroke="0" extrusionOk="0">
                  <a:moveTo>
                    <a:pt x="5345" y="-1"/>
                  </a:moveTo>
                  <a:cubicBezTo>
                    <a:pt x="14908" y="2442"/>
                    <a:pt x="21600" y="11057"/>
                    <a:pt x="21600" y="20928"/>
                  </a:cubicBezTo>
                  <a:cubicBezTo>
                    <a:pt x="21600" y="30268"/>
                    <a:pt x="15596" y="38550"/>
                    <a:pt x="6719" y="41456"/>
                  </a:cubicBezTo>
                  <a:lnTo>
                    <a:pt x="0" y="20928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47" name="Text Box 58"/>
            <p:cNvSpPr txBox="1">
              <a:spLocks noChangeArrowheads="1"/>
            </p:cNvSpPr>
            <p:nvPr/>
          </p:nvSpPr>
          <p:spPr bwMode="auto">
            <a:xfrm>
              <a:off x="4368" y="3264"/>
              <a:ext cx="83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48" name="Text Box 59"/>
            <p:cNvSpPr txBox="1">
              <a:spLocks noChangeArrowheads="1"/>
            </p:cNvSpPr>
            <p:nvPr/>
          </p:nvSpPr>
          <p:spPr bwMode="auto">
            <a:xfrm>
              <a:off x="2544" y="3168"/>
              <a:ext cx="719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房價</a:t>
              </a:r>
            </a:p>
          </p:txBody>
        </p:sp>
        <p:sp>
          <p:nvSpPr>
            <p:cNvPr id="549949" name="Text Box 60"/>
            <p:cNvSpPr txBox="1">
              <a:spLocks noChangeArrowheads="1"/>
            </p:cNvSpPr>
            <p:nvPr/>
          </p:nvSpPr>
          <p:spPr bwMode="auto">
            <a:xfrm>
              <a:off x="2304" y="3312"/>
              <a:ext cx="819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花蓮的居住環境</a:t>
              </a:r>
            </a:p>
          </p:txBody>
        </p:sp>
        <p:sp>
          <p:nvSpPr>
            <p:cNvPr id="549950" name="Freeform 61"/>
            <p:cNvSpPr>
              <a:spLocks/>
            </p:cNvSpPr>
            <p:nvPr/>
          </p:nvSpPr>
          <p:spPr bwMode="auto">
            <a:xfrm>
              <a:off x="3036" y="3174"/>
              <a:ext cx="378" cy="66"/>
            </a:xfrm>
            <a:custGeom>
              <a:avLst/>
              <a:gdLst>
                <a:gd name="T0" fmla="*/ 0 w 378"/>
                <a:gd name="T1" fmla="*/ 66 h 66"/>
                <a:gd name="T2" fmla="*/ 378 w 378"/>
                <a:gd name="T3" fmla="*/ 0 h 66"/>
                <a:gd name="T4" fmla="*/ 0 60000 65536"/>
                <a:gd name="T5" fmla="*/ 0 60000 65536"/>
                <a:gd name="T6" fmla="*/ 0 w 378"/>
                <a:gd name="T7" fmla="*/ 0 h 66"/>
                <a:gd name="T8" fmla="*/ 378 w 378"/>
                <a:gd name="T9" fmla="*/ 66 h 6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66">
                  <a:moveTo>
                    <a:pt x="0" y="66"/>
                  </a:moveTo>
                  <a:lnTo>
                    <a:pt x="37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51" name="Freeform 62"/>
            <p:cNvSpPr>
              <a:spLocks/>
            </p:cNvSpPr>
            <p:nvPr/>
          </p:nvSpPr>
          <p:spPr bwMode="auto">
            <a:xfrm>
              <a:off x="3084" y="3174"/>
              <a:ext cx="420" cy="180"/>
            </a:xfrm>
            <a:custGeom>
              <a:avLst/>
              <a:gdLst>
                <a:gd name="T0" fmla="*/ 0 w 420"/>
                <a:gd name="T1" fmla="*/ 180 h 180"/>
                <a:gd name="T2" fmla="*/ 420 w 420"/>
                <a:gd name="T3" fmla="*/ 0 h 180"/>
                <a:gd name="T4" fmla="*/ 0 60000 65536"/>
                <a:gd name="T5" fmla="*/ 0 60000 65536"/>
                <a:gd name="T6" fmla="*/ 0 w 420"/>
                <a:gd name="T7" fmla="*/ 0 h 180"/>
                <a:gd name="T8" fmla="*/ 420 w 420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0" h="180">
                  <a:moveTo>
                    <a:pt x="0" y="180"/>
                  </a:moveTo>
                  <a:lnTo>
                    <a:pt x="42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52" name="Text Box 63"/>
            <p:cNvSpPr txBox="1">
              <a:spLocks noChangeArrowheads="1"/>
            </p:cNvSpPr>
            <p:nvPr/>
          </p:nvSpPr>
          <p:spPr bwMode="auto">
            <a:xfrm>
              <a:off x="2688" y="2880"/>
              <a:ext cx="719" cy="192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生活品質</a:t>
              </a:r>
            </a:p>
          </p:txBody>
        </p:sp>
        <p:sp>
          <p:nvSpPr>
            <p:cNvPr id="549953" name="Arc 64"/>
            <p:cNvSpPr>
              <a:spLocks/>
            </p:cNvSpPr>
            <p:nvPr/>
          </p:nvSpPr>
          <p:spPr bwMode="auto">
            <a:xfrm>
              <a:off x="3257" y="2785"/>
              <a:ext cx="241" cy="177"/>
            </a:xfrm>
            <a:custGeom>
              <a:avLst/>
              <a:gdLst>
                <a:gd name="T0" fmla="*/ 0 w 18835"/>
                <a:gd name="T1" fmla="*/ 0 h 21600"/>
                <a:gd name="T2" fmla="*/ 0 w 18835"/>
                <a:gd name="T3" fmla="*/ 0 h 21600"/>
                <a:gd name="T4" fmla="*/ 0 w 18835"/>
                <a:gd name="T5" fmla="*/ 0 h 21600"/>
                <a:gd name="T6" fmla="*/ 0 60000 65536"/>
                <a:gd name="T7" fmla="*/ 0 60000 65536"/>
                <a:gd name="T8" fmla="*/ 0 60000 65536"/>
                <a:gd name="T9" fmla="*/ 0 w 18835"/>
                <a:gd name="T10" fmla="*/ 0 h 21600"/>
                <a:gd name="T11" fmla="*/ 18835 w 1883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35" h="21600" fill="none" extrusionOk="0">
                  <a:moveTo>
                    <a:pt x="-1" y="10336"/>
                  </a:moveTo>
                  <a:cubicBezTo>
                    <a:pt x="3923" y="3916"/>
                    <a:pt x="10906" y="-1"/>
                    <a:pt x="18431" y="0"/>
                  </a:cubicBezTo>
                  <a:cubicBezTo>
                    <a:pt x="18565" y="0"/>
                    <a:pt x="18700" y="1"/>
                    <a:pt x="18835" y="3"/>
                  </a:cubicBezTo>
                </a:path>
                <a:path w="18835" h="21600" stroke="0" extrusionOk="0">
                  <a:moveTo>
                    <a:pt x="-1" y="10336"/>
                  </a:moveTo>
                  <a:cubicBezTo>
                    <a:pt x="3923" y="3916"/>
                    <a:pt x="10906" y="-1"/>
                    <a:pt x="18431" y="0"/>
                  </a:cubicBezTo>
                  <a:cubicBezTo>
                    <a:pt x="18565" y="0"/>
                    <a:pt x="18700" y="1"/>
                    <a:pt x="18835" y="3"/>
                  </a:cubicBezTo>
                  <a:lnTo>
                    <a:pt x="18431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54" name="Text Box 65"/>
            <p:cNvSpPr txBox="1">
              <a:spLocks noChangeArrowheads="1"/>
            </p:cNvSpPr>
            <p:nvPr/>
          </p:nvSpPr>
          <p:spPr bwMode="auto">
            <a:xfrm>
              <a:off x="3120" y="2784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55" name="Text Box 66"/>
            <p:cNvSpPr txBox="1">
              <a:spLocks noChangeArrowheads="1"/>
            </p:cNvSpPr>
            <p:nvPr/>
          </p:nvSpPr>
          <p:spPr bwMode="auto">
            <a:xfrm>
              <a:off x="720" y="2515"/>
              <a:ext cx="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56" name="Picture 67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8" y="2710"/>
              <a:ext cx="26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57" name="Text Box 68"/>
            <p:cNvSpPr txBox="1">
              <a:spLocks noChangeArrowheads="1"/>
            </p:cNvSpPr>
            <p:nvPr/>
          </p:nvSpPr>
          <p:spPr bwMode="auto">
            <a:xfrm>
              <a:off x="374" y="2710"/>
              <a:ext cx="461" cy="1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學習意願</a:t>
              </a:r>
            </a:p>
          </p:txBody>
        </p:sp>
        <p:sp>
          <p:nvSpPr>
            <p:cNvPr id="549958" name="Text Box 69"/>
            <p:cNvSpPr txBox="1">
              <a:spLocks noChangeArrowheads="1"/>
            </p:cNvSpPr>
            <p:nvPr/>
          </p:nvSpPr>
          <p:spPr bwMode="auto">
            <a:xfrm>
              <a:off x="835" y="2319"/>
              <a:ext cx="518" cy="1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學習環境</a:t>
              </a:r>
            </a:p>
          </p:txBody>
        </p:sp>
        <p:sp>
          <p:nvSpPr>
            <p:cNvPr id="549959" name="Text Box 70"/>
            <p:cNvSpPr txBox="1">
              <a:spLocks noChangeArrowheads="1"/>
            </p:cNvSpPr>
            <p:nvPr/>
          </p:nvSpPr>
          <p:spPr bwMode="auto">
            <a:xfrm>
              <a:off x="0" y="2007"/>
              <a:ext cx="518" cy="1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競爭壓力</a:t>
              </a:r>
            </a:p>
          </p:txBody>
        </p:sp>
        <p:sp>
          <p:nvSpPr>
            <p:cNvPr id="549960" name="Arc 71"/>
            <p:cNvSpPr>
              <a:spLocks/>
            </p:cNvSpPr>
            <p:nvPr/>
          </p:nvSpPr>
          <p:spPr bwMode="auto">
            <a:xfrm>
              <a:off x="88" y="2202"/>
              <a:ext cx="662" cy="1057"/>
            </a:xfrm>
            <a:custGeom>
              <a:avLst/>
              <a:gdLst>
                <a:gd name="T0" fmla="*/ 0 w 24848"/>
                <a:gd name="T1" fmla="*/ 0 h 30747"/>
                <a:gd name="T2" fmla="*/ 0 w 24848"/>
                <a:gd name="T3" fmla="*/ 0 h 30747"/>
                <a:gd name="T4" fmla="*/ 0 w 24848"/>
                <a:gd name="T5" fmla="*/ 0 h 30747"/>
                <a:gd name="T6" fmla="*/ 0 60000 65536"/>
                <a:gd name="T7" fmla="*/ 0 60000 65536"/>
                <a:gd name="T8" fmla="*/ 0 60000 65536"/>
                <a:gd name="T9" fmla="*/ 0 w 24848"/>
                <a:gd name="T10" fmla="*/ 0 h 30747"/>
                <a:gd name="T11" fmla="*/ 24848 w 24848"/>
                <a:gd name="T12" fmla="*/ 30747 h 307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48" h="30747" fill="none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</a:path>
                <a:path w="24848" h="30747" stroke="0" extrusionOk="0">
                  <a:moveTo>
                    <a:pt x="24848" y="30501"/>
                  </a:moveTo>
                  <a:cubicBezTo>
                    <a:pt x="23773" y="30664"/>
                    <a:pt x="22687" y="30746"/>
                    <a:pt x="21600" y="30747"/>
                  </a:cubicBezTo>
                  <a:cubicBezTo>
                    <a:pt x="9670" y="30747"/>
                    <a:pt x="0" y="21076"/>
                    <a:pt x="0" y="9147"/>
                  </a:cubicBezTo>
                  <a:cubicBezTo>
                    <a:pt x="-1" y="5986"/>
                    <a:pt x="693" y="2863"/>
                    <a:pt x="2032" y="0"/>
                  </a:cubicBezTo>
                  <a:lnTo>
                    <a:pt x="21600" y="9147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1" name="Text Box 72"/>
            <p:cNvSpPr txBox="1">
              <a:spLocks noChangeArrowheads="1"/>
            </p:cNvSpPr>
            <p:nvPr/>
          </p:nvSpPr>
          <p:spPr bwMode="auto">
            <a:xfrm>
              <a:off x="863" y="3179"/>
              <a:ext cx="490" cy="195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小孩快樂</a:t>
              </a:r>
            </a:p>
          </p:txBody>
        </p:sp>
        <p:sp>
          <p:nvSpPr>
            <p:cNvPr id="549962" name="Arc 73"/>
            <p:cNvSpPr>
              <a:spLocks/>
            </p:cNvSpPr>
            <p:nvPr/>
          </p:nvSpPr>
          <p:spPr bwMode="auto">
            <a:xfrm>
              <a:off x="564" y="2482"/>
              <a:ext cx="1208" cy="354"/>
            </a:xfrm>
            <a:custGeom>
              <a:avLst/>
              <a:gdLst>
                <a:gd name="T0" fmla="*/ 0 w 20842"/>
                <a:gd name="T1" fmla="*/ 0 h 14222"/>
                <a:gd name="T2" fmla="*/ 0 w 20842"/>
                <a:gd name="T3" fmla="*/ 0 h 14222"/>
                <a:gd name="T4" fmla="*/ 0 w 20842"/>
                <a:gd name="T5" fmla="*/ 0 h 14222"/>
                <a:gd name="T6" fmla="*/ 0 60000 65536"/>
                <a:gd name="T7" fmla="*/ 0 60000 65536"/>
                <a:gd name="T8" fmla="*/ 0 60000 65536"/>
                <a:gd name="T9" fmla="*/ 0 w 20842"/>
                <a:gd name="T10" fmla="*/ 0 h 14222"/>
                <a:gd name="T11" fmla="*/ 20842 w 20842"/>
                <a:gd name="T12" fmla="*/ 14222 h 142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42" h="14222" fill="none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</a:path>
                <a:path w="20842" h="14222" stroke="0" extrusionOk="0">
                  <a:moveTo>
                    <a:pt x="0" y="8550"/>
                  </a:moveTo>
                  <a:cubicBezTo>
                    <a:pt x="860" y="5389"/>
                    <a:pt x="2428" y="2465"/>
                    <a:pt x="4584" y="-1"/>
                  </a:cubicBezTo>
                  <a:lnTo>
                    <a:pt x="20842" y="14222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3" name="Text Box 74"/>
            <p:cNvSpPr txBox="1">
              <a:spLocks noChangeArrowheads="1"/>
            </p:cNvSpPr>
            <p:nvPr/>
          </p:nvSpPr>
          <p:spPr bwMode="auto">
            <a:xfrm>
              <a:off x="1382" y="3022"/>
              <a:ext cx="8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64" name="Text Box 75"/>
            <p:cNvSpPr txBox="1">
              <a:spLocks noChangeArrowheads="1"/>
            </p:cNvSpPr>
            <p:nvPr/>
          </p:nvSpPr>
          <p:spPr bwMode="auto">
            <a:xfrm>
              <a:off x="2064" y="225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未來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發展</a:t>
              </a:r>
            </a:p>
          </p:txBody>
        </p:sp>
        <p:sp>
          <p:nvSpPr>
            <p:cNvPr id="549965" name="Text Box 76"/>
            <p:cNvSpPr txBox="1">
              <a:spLocks noChangeArrowheads="1"/>
            </p:cNvSpPr>
            <p:nvPr/>
          </p:nvSpPr>
          <p:spPr bwMode="auto">
            <a:xfrm>
              <a:off x="1584" y="2256"/>
              <a:ext cx="337" cy="2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競爭</a:t>
              </a:r>
            </a:p>
            <a:p>
              <a:pPr algn="ctr"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能力</a:t>
              </a:r>
            </a:p>
          </p:txBody>
        </p:sp>
        <p:sp>
          <p:nvSpPr>
            <p:cNvPr id="549966" name="Freeform 77"/>
            <p:cNvSpPr>
              <a:spLocks/>
            </p:cNvSpPr>
            <p:nvPr/>
          </p:nvSpPr>
          <p:spPr bwMode="auto">
            <a:xfrm>
              <a:off x="1392" y="2448"/>
              <a:ext cx="203" cy="1"/>
            </a:xfrm>
            <a:custGeom>
              <a:avLst/>
              <a:gdLst>
                <a:gd name="T0" fmla="*/ 0 w 338"/>
                <a:gd name="T1" fmla="*/ 0 h 1"/>
                <a:gd name="T2" fmla="*/ 44 w 338"/>
                <a:gd name="T3" fmla="*/ 0 h 1"/>
                <a:gd name="T4" fmla="*/ 0 60000 65536"/>
                <a:gd name="T5" fmla="*/ 0 60000 65536"/>
                <a:gd name="T6" fmla="*/ 0 w 338"/>
                <a:gd name="T7" fmla="*/ 0 h 1"/>
                <a:gd name="T8" fmla="*/ 338 w 3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8" h="1">
                  <a:moveTo>
                    <a:pt x="0" y="0"/>
                  </a:moveTo>
                  <a:lnTo>
                    <a:pt x="33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67" name="Freeform 78"/>
            <p:cNvSpPr>
              <a:spLocks/>
            </p:cNvSpPr>
            <p:nvPr/>
          </p:nvSpPr>
          <p:spPr bwMode="auto">
            <a:xfrm>
              <a:off x="1920" y="2448"/>
              <a:ext cx="148" cy="1"/>
            </a:xfrm>
            <a:custGeom>
              <a:avLst/>
              <a:gdLst>
                <a:gd name="T0" fmla="*/ 0 w 247"/>
                <a:gd name="T1" fmla="*/ 0 h 1"/>
                <a:gd name="T2" fmla="*/ 32 w 247"/>
                <a:gd name="T3" fmla="*/ 0 h 1"/>
                <a:gd name="T4" fmla="*/ 0 60000 65536"/>
                <a:gd name="T5" fmla="*/ 0 60000 65536"/>
                <a:gd name="T6" fmla="*/ 0 w 247"/>
                <a:gd name="T7" fmla="*/ 0 h 1"/>
                <a:gd name="T8" fmla="*/ 247 w 24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7" h="1">
                  <a:moveTo>
                    <a:pt x="0" y="0"/>
                  </a:moveTo>
                  <a:lnTo>
                    <a:pt x="24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9968" name="Arc 79"/>
            <p:cNvSpPr>
              <a:spLocks/>
            </p:cNvSpPr>
            <p:nvPr/>
          </p:nvSpPr>
          <p:spPr bwMode="auto">
            <a:xfrm>
              <a:off x="269" y="1776"/>
              <a:ext cx="946" cy="743"/>
            </a:xfrm>
            <a:custGeom>
              <a:avLst/>
              <a:gdLst>
                <a:gd name="T0" fmla="*/ 0 w 35487"/>
                <a:gd name="T1" fmla="*/ 0 h 21600"/>
                <a:gd name="T2" fmla="*/ 0 w 35487"/>
                <a:gd name="T3" fmla="*/ 0 h 21600"/>
                <a:gd name="T4" fmla="*/ 0 w 35487"/>
                <a:gd name="T5" fmla="*/ 0 h 21600"/>
                <a:gd name="T6" fmla="*/ 0 60000 65536"/>
                <a:gd name="T7" fmla="*/ 0 60000 65536"/>
                <a:gd name="T8" fmla="*/ 0 60000 65536"/>
                <a:gd name="T9" fmla="*/ 0 w 35487"/>
                <a:gd name="T10" fmla="*/ 0 h 21600"/>
                <a:gd name="T11" fmla="*/ 35487 w 3548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87" h="21600" fill="none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</a:path>
                <a:path w="35487" h="21600" stroke="0" extrusionOk="0">
                  <a:moveTo>
                    <a:pt x="-1" y="5863"/>
                  </a:moveTo>
                  <a:cubicBezTo>
                    <a:pt x="4005" y="2097"/>
                    <a:pt x="9297" y="-1"/>
                    <a:pt x="14796" y="0"/>
                  </a:cubicBezTo>
                  <a:cubicBezTo>
                    <a:pt x="24337" y="0"/>
                    <a:pt x="32748" y="6260"/>
                    <a:pt x="35487" y="15400"/>
                  </a:cubicBezTo>
                  <a:lnTo>
                    <a:pt x="14796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 type="arrow" w="med" len="med"/>
              <a:tailEnd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69" name="Text Box 80"/>
            <p:cNvSpPr txBox="1">
              <a:spLocks noChangeArrowheads="1"/>
            </p:cNvSpPr>
            <p:nvPr/>
          </p:nvSpPr>
          <p:spPr bwMode="auto">
            <a:xfrm>
              <a:off x="1488" y="3168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0" name="Text Box 81"/>
            <p:cNvSpPr txBox="1">
              <a:spLocks noChangeArrowheads="1"/>
            </p:cNvSpPr>
            <p:nvPr/>
          </p:nvSpPr>
          <p:spPr bwMode="auto">
            <a:xfrm>
              <a:off x="1920" y="2256"/>
              <a:ext cx="115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1" name="Text Box 82"/>
            <p:cNvSpPr txBox="1">
              <a:spLocks noChangeArrowheads="1"/>
            </p:cNvSpPr>
            <p:nvPr/>
          </p:nvSpPr>
          <p:spPr bwMode="auto">
            <a:xfrm>
              <a:off x="1468" y="2241"/>
              <a:ext cx="115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2" name="Text Box 83"/>
            <p:cNvSpPr txBox="1">
              <a:spLocks noChangeArrowheads="1"/>
            </p:cNvSpPr>
            <p:nvPr/>
          </p:nvSpPr>
          <p:spPr bwMode="auto">
            <a:xfrm>
              <a:off x="144" y="1812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73" name="Text Box 84"/>
            <p:cNvSpPr txBox="1">
              <a:spLocks noChangeArrowheads="1"/>
            </p:cNvSpPr>
            <p:nvPr/>
          </p:nvSpPr>
          <p:spPr bwMode="auto">
            <a:xfrm>
              <a:off x="633" y="3296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－</a:t>
              </a:r>
            </a:p>
          </p:txBody>
        </p:sp>
        <p:pic>
          <p:nvPicPr>
            <p:cNvPr id="549974" name="Picture 85" descr="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9" y="2359"/>
              <a:ext cx="221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75" name="Arc 86"/>
            <p:cNvSpPr>
              <a:spLocks/>
            </p:cNvSpPr>
            <p:nvPr/>
          </p:nvSpPr>
          <p:spPr bwMode="auto">
            <a:xfrm>
              <a:off x="1360" y="2550"/>
              <a:ext cx="1232" cy="786"/>
            </a:xfrm>
            <a:custGeom>
              <a:avLst/>
              <a:gdLst>
                <a:gd name="T0" fmla="*/ 0 w 28717"/>
                <a:gd name="T1" fmla="*/ 0 h 35778"/>
                <a:gd name="T2" fmla="*/ 0 w 28717"/>
                <a:gd name="T3" fmla="*/ 0 h 35778"/>
                <a:gd name="T4" fmla="*/ 0 w 28717"/>
                <a:gd name="T5" fmla="*/ 0 h 35778"/>
                <a:gd name="T6" fmla="*/ 0 60000 65536"/>
                <a:gd name="T7" fmla="*/ 0 60000 65536"/>
                <a:gd name="T8" fmla="*/ 0 60000 65536"/>
                <a:gd name="T9" fmla="*/ 0 w 28717"/>
                <a:gd name="T10" fmla="*/ 0 h 35778"/>
                <a:gd name="T11" fmla="*/ 28717 w 28717"/>
                <a:gd name="T12" fmla="*/ 35778 h 357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17" h="35778" fill="none" extrusionOk="0">
                  <a:moveTo>
                    <a:pt x="23412" y="-1"/>
                  </a:moveTo>
                  <a:cubicBezTo>
                    <a:pt x="26832" y="3931"/>
                    <a:pt x="28717" y="8966"/>
                    <a:pt x="28717" y="14178"/>
                  </a:cubicBezTo>
                  <a:cubicBezTo>
                    <a:pt x="28717" y="26107"/>
                    <a:pt x="19046" y="35778"/>
                    <a:pt x="7117" y="35778"/>
                  </a:cubicBezTo>
                  <a:cubicBezTo>
                    <a:pt x="4693" y="35778"/>
                    <a:pt x="2287" y="35370"/>
                    <a:pt x="0" y="34571"/>
                  </a:cubicBezTo>
                </a:path>
                <a:path w="28717" h="35778" stroke="0" extrusionOk="0">
                  <a:moveTo>
                    <a:pt x="23412" y="-1"/>
                  </a:moveTo>
                  <a:cubicBezTo>
                    <a:pt x="26832" y="3931"/>
                    <a:pt x="28717" y="8966"/>
                    <a:pt x="28717" y="14178"/>
                  </a:cubicBezTo>
                  <a:cubicBezTo>
                    <a:pt x="28717" y="26107"/>
                    <a:pt x="19046" y="35778"/>
                    <a:pt x="7117" y="35778"/>
                  </a:cubicBezTo>
                  <a:cubicBezTo>
                    <a:pt x="4693" y="35778"/>
                    <a:pt x="2287" y="35370"/>
                    <a:pt x="0" y="34571"/>
                  </a:cubicBezTo>
                  <a:lnTo>
                    <a:pt x="7117" y="14178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pic>
          <p:nvPicPr>
            <p:cNvPr id="549976" name="Picture 87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68" y="2749"/>
              <a:ext cx="249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9977" name="Arc 88"/>
            <p:cNvSpPr>
              <a:spLocks/>
            </p:cNvSpPr>
            <p:nvPr/>
          </p:nvSpPr>
          <p:spPr bwMode="auto">
            <a:xfrm>
              <a:off x="1007" y="2476"/>
              <a:ext cx="691" cy="742"/>
            </a:xfrm>
            <a:custGeom>
              <a:avLst/>
              <a:gdLst>
                <a:gd name="T0" fmla="*/ 0 w 21600"/>
                <a:gd name="T1" fmla="*/ 0 h 35787"/>
                <a:gd name="T2" fmla="*/ 0 w 21600"/>
                <a:gd name="T3" fmla="*/ 0 h 35787"/>
                <a:gd name="T4" fmla="*/ 0 w 21600"/>
                <a:gd name="T5" fmla="*/ 0 h 35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5787"/>
                <a:gd name="T11" fmla="*/ 21600 w 21600"/>
                <a:gd name="T12" fmla="*/ 35787 h 35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5787" fill="none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</a:path>
                <a:path w="21600" h="35787" stroke="0" extrusionOk="0">
                  <a:moveTo>
                    <a:pt x="12040" y="-1"/>
                  </a:moveTo>
                  <a:cubicBezTo>
                    <a:pt x="18015" y="4011"/>
                    <a:pt x="21600" y="10735"/>
                    <a:pt x="21600" y="17933"/>
                  </a:cubicBezTo>
                  <a:cubicBezTo>
                    <a:pt x="21600" y="25080"/>
                    <a:pt x="18064" y="31764"/>
                    <a:pt x="12156" y="35787"/>
                  </a:cubicBezTo>
                  <a:lnTo>
                    <a:pt x="0" y="1793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78" name="Arc 89"/>
            <p:cNvSpPr>
              <a:spLocks/>
            </p:cNvSpPr>
            <p:nvPr/>
          </p:nvSpPr>
          <p:spPr bwMode="auto">
            <a:xfrm>
              <a:off x="535" y="2830"/>
              <a:ext cx="1236" cy="343"/>
            </a:xfrm>
            <a:custGeom>
              <a:avLst/>
              <a:gdLst>
                <a:gd name="T0" fmla="*/ 0 w 21324"/>
                <a:gd name="T1" fmla="*/ 0 h 13796"/>
                <a:gd name="T2" fmla="*/ 0 w 21324"/>
                <a:gd name="T3" fmla="*/ 0 h 13796"/>
                <a:gd name="T4" fmla="*/ 0 w 21324"/>
                <a:gd name="T5" fmla="*/ 0 h 13796"/>
                <a:gd name="T6" fmla="*/ 0 60000 65536"/>
                <a:gd name="T7" fmla="*/ 0 60000 65536"/>
                <a:gd name="T8" fmla="*/ 0 60000 65536"/>
                <a:gd name="T9" fmla="*/ 0 w 21324"/>
                <a:gd name="T10" fmla="*/ 0 h 13796"/>
                <a:gd name="T11" fmla="*/ 21324 w 21324"/>
                <a:gd name="T12" fmla="*/ 13796 h 137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4" h="13796" fill="none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</a:path>
                <a:path w="21324" h="13796" stroke="0" extrusionOk="0">
                  <a:moveTo>
                    <a:pt x="4703" y="13796"/>
                  </a:moveTo>
                  <a:cubicBezTo>
                    <a:pt x="2238" y="10826"/>
                    <a:pt x="614" y="7250"/>
                    <a:pt x="-1" y="3441"/>
                  </a:cubicBezTo>
                  <a:lnTo>
                    <a:pt x="21324" y="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arrow" w="med" len="med"/>
            </a:ln>
          </p:spPr>
          <p:txBody>
            <a:bodyPr lIns="0" tIns="0" rIns="0" bIns="0"/>
            <a:lstStyle/>
            <a:p>
              <a:endParaRPr lang="zh-TW" altLang="en-US"/>
            </a:p>
          </p:txBody>
        </p:sp>
        <p:sp>
          <p:nvSpPr>
            <p:cNvPr id="549979" name="Text Box 90"/>
            <p:cNvSpPr txBox="1">
              <a:spLocks noChangeArrowheads="1"/>
            </p:cNvSpPr>
            <p:nvPr/>
          </p:nvSpPr>
          <p:spPr bwMode="auto">
            <a:xfrm>
              <a:off x="633" y="2944"/>
              <a:ext cx="87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80" name="Arc 91"/>
            <p:cNvSpPr>
              <a:spLocks/>
            </p:cNvSpPr>
            <p:nvPr/>
          </p:nvSpPr>
          <p:spPr bwMode="auto">
            <a:xfrm>
              <a:off x="1663" y="2448"/>
              <a:ext cx="1152" cy="417"/>
            </a:xfrm>
            <a:custGeom>
              <a:avLst/>
              <a:gdLst>
                <a:gd name="T0" fmla="*/ 0 w 21600"/>
                <a:gd name="T1" fmla="*/ 0 h 18428"/>
                <a:gd name="T2" fmla="*/ 0 w 21600"/>
                <a:gd name="T3" fmla="*/ 0 h 18428"/>
                <a:gd name="T4" fmla="*/ 0 w 21600"/>
                <a:gd name="T5" fmla="*/ 0 h 18428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428"/>
                <a:gd name="T11" fmla="*/ 21600 w 21600"/>
                <a:gd name="T12" fmla="*/ 18428 h 184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428" fill="none" extrusionOk="0">
                  <a:moveTo>
                    <a:pt x="13097" y="-1"/>
                  </a:moveTo>
                  <a:cubicBezTo>
                    <a:pt x="18455" y="4085"/>
                    <a:pt x="21600" y="10437"/>
                    <a:pt x="21600" y="17176"/>
                  </a:cubicBezTo>
                  <a:cubicBezTo>
                    <a:pt x="21600" y="17593"/>
                    <a:pt x="21587" y="18011"/>
                    <a:pt x="21563" y="18427"/>
                  </a:cubicBezTo>
                </a:path>
                <a:path w="21600" h="18428" stroke="0" extrusionOk="0">
                  <a:moveTo>
                    <a:pt x="13097" y="-1"/>
                  </a:moveTo>
                  <a:cubicBezTo>
                    <a:pt x="18455" y="4085"/>
                    <a:pt x="21600" y="10437"/>
                    <a:pt x="21600" y="17176"/>
                  </a:cubicBezTo>
                  <a:cubicBezTo>
                    <a:pt x="21600" y="17593"/>
                    <a:pt x="21587" y="18011"/>
                    <a:pt x="21563" y="18427"/>
                  </a:cubicBezTo>
                  <a:lnTo>
                    <a:pt x="0" y="1717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549981" name="Arc 92"/>
            <p:cNvSpPr>
              <a:spLocks/>
            </p:cNvSpPr>
            <p:nvPr/>
          </p:nvSpPr>
          <p:spPr bwMode="auto">
            <a:xfrm>
              <a:off x="1392" y="2832"/>
              <a:ext cx="1347" cy="552"/>
            </a:xfrm>
            <a:custGeom>
              <a:avLst/>
              <a:gdLst>
                <a:gd name="T0" fmla="*/ 0 w 25271"/>
                <a:gd name="T1" fmla="*/ 0 h 21600"/>
                <a:gd name="T2" fmla="*/ 0 w 25271"/>
                <a:gd name="T3" fmla="*/ 0 h 21600"/>
                <a:gd name="T4" fmla="*/ 0 w 25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25271"/>
                <a:gd name="T10" fmla="*/ 0 h 21600"/>
                <a:gd name="T11" fmla="*/ 25271 w 25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271" h="21600" fill="none" extrusionOk="0">
                  <a:moveTo>
                    <a:pt x="25270" y="9728"/>
                  </a:moveTo>
                  <a:cubicBezTo>
                    <a:pt x="21598" y="17008"/>
                    <a:pt x="14139" y="21599"/>
                    <a:pt x="5986" y="21600"/>
                  </a:cubicBezTo>
                  <a:cubicBezTo>
                    <a:pt x="3960" y="21600"/>
                    <a:pt x="1945" y="21315"/>
                    <a:pt x="0" y="20753"/>
                  </a:cubicBezTo>
                </a:path>
                <a:path w="25271" h="21600" stroke="0" extrusionOk="0">
                  <a:moveTo>
                    <a:pt x="25270" y="9728"/>
                  </a:moveTo>
                  <a:cubicBezTo>
                    <a:pt x="21598" y="17008"/>
                    <a:pt x="14139" y="21599"/>
                    <a:pt x="5986" y="21600"/>
                  </a:cubicBezTo>
                  <a:cubicBezTo>
                    <a:pt x="3960" y="21600"/>
                    <a:pt x="1945" y="21315"/>
                    <a:pt x="0" y="20753"/>
                  </a:cubicBezTo>
                  <a:lnTo>
                    <a:pt x="5986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549982" name="Text Box 93"/>
            <p:cNvSpPr txBox="1">
              <a:spLocks noChangeArrowheads="1"/>
            </p:cNvSpPr>
            <p:nvPr/>
          </p:nvSpPr>
          <p:spPr bwMode="auto">
            <a:xfrm>
              <a:off x="1344" y="3408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sp>
          <p:nvSpPr>
            <p:cNvPr id="549983" name="Text Box 94"/>
            <p:cNvSpPr txBox="1">
              <a:spLocks noChangeArrowheads="1"/>
            </p:cNvSpPr>
            <p:nvPr/>
          </p:nvSpPr>
          <p:spPr bwMode="auto">
            <a:xfrm>
              <a:off x="2832" y="2736"/>
              <a:ext cx="123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kumimoji="0" lang="zh-TW" altLang="en-US" sz="1300">
                  <a:latin typeface="Times New Roman" pitchFamily="18" charset="0"/>
                  <a:ea typeface="標楷體" pitchFamily="65" charset="-120"/>
                </a:rPr>
                <a:t>＋</a:t>
              </a:r>
            </a:p>
          </p:txBody>
        </p:sp>
        <p:pic>
          <p:nvPicPr>
            <p:cNvPr id="549984" name="Picture 95" descr="2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92" y="2544"/>
              <a:ext cx="19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552564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1EADB-18DC-4EEF-B471-DF8234D7FB03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賦予變數權重後的系統思考圖</a:t>
            </a:r>
          </a:p>
        </p:txBody>
      </p:sp>
      <p:sp>
        <p:nvSpPr>
          <p:cNvPr id="550916" name="Text Box 3"/>
          <p:cNvSpPr txBox="1">
            <a:spLocks noChangeArrowheads="1"/>
          </p:cNvSpPr>
          <p:nvPr/>
        </p:nvSpPr>
        <p:spPr bwMode="auto">
          <a:xfrm>
            <a:off x="4267200" y="4362450"/>
            <a:ext cx="130016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50917" name="Text Box 4"/>
          <p:cNvSpPr txBox="1">
            <a:spLocks noChangeArrowheads="1"/>
          </p:cNvSpPr>
          <p:nvPr/>
        </p:nvSpPr>
        <p:spPr bwMode="auto">
          <a:xfrm>
            <a:off x="1752600" y="3097213"/>
            <a:ext cx="13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18" name="Picture 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406775"/>
            <a:ext cx="412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19" name="Text Box 6"/>
          <p:cNvSpPr txBox="1">
            <a:spLocks noChangeArrowheads="1"/>
          </p:cNvSpPr>
          <p:nvPr/>
        </p:nvSpPr>
        <p:spPr bwMode="auto">
          <a:xfrm>
            <a:off x="1203325" y="3406775"/>
            <a:ext cx="731838" cy="309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學習意願</a:t>
            </a:r>
          </a:p>
        </p:txBody>
      </p:sp>
      <p:sp>
        <p:nvSpPr>
          <p:cNvPr id="550920" name="Text Box 7"/>
          <p:cNvSpPr txBox="1">
            <a:spLocks noChangeArrowheads="1"/>
          </p:cNvSpPr>
          <p:nvPr/>
        </p:nvSpPr>
        <p:spPr bwMode="auto">
          <a:xfrm>
            <a:off x="1935163" y="2786063"/>
            <a:ext cx="822325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學習環境</a:t>
            </a:r>
          </a:p>
        </p:txBody>
      </p:sp>
      <p:sp>
        <p:nvSpPr>
          <p:cNvPr id="550921" name="Text Box 8"/>
          <p:cNvSpPr txBox="1">
            <a:spLocks noChangeArrowheads="1"/>
          </p:cNvSpPr>
          <p:nvPr/>
        </p:nvSpPr>
        <p:spPr bwMode="auto">
          <a:xfrm>
            <a:off x="609600" y="2290763"/>
            <a:ext cx="822325" cy="309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競爭壓力</a:t>
            </a:r>
          </a:p>
        </p:txBody>
      </p:sp>
      <p:sp>
        <p:nvSpPr>
          <p:cNvPr id="550922" name="Arc 9"/>
          <p:cNvSpPr>
            <a:spLocks/>
          </p:cNvSpPr>
          <p:nvPr/>
        </p:nvSpPr>
        <p:spPr bwMode="auto">
          <a:xfrm>
            <a:off x="749300" y="2600325"/>
            <a:ext cx="1050925" cy="1677988"/>
          </a:xfrm>
          <a:custGeom>
            <a:avLst/>
            <a:gdLst>
              <a:gd name="T0" fmla="*/ 2147483647 w 24848"/>
              <a:gd name="T1" fmla="*/ 2147483647 h 30747"/>
              <a:gd name="T2" fmla="*/ 2147483647 w 24848"/>
              <a:gd name="T3" fmla="*/ 0 h 30747"/>
              <a:gd name="T4" fmla="*/ 2147483647 w 24848"/>
              <a:gd name="T5" fmla="*/ 2147483647 h 30747"/>
              <a:gd name="T6" fmla="*/ 0 60000 65536"/>
              <a:gd name="T7" fmla="*/ 0 60000 65536"/>
              <a:gd name="T8" fmla="*/ 0 60000 65536"/>
              <a:gd name="T9" fmla="*/ 0 w 24848"/>
              <a:gd name="T10" fmla="*/ 0 h 30747"/>
              <a:gd name="T11" fmla="*/ 24848 w 24848"/>
              <a:gd name="T12" fmla="*/ 30747 h 307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48" h="30747" fill="none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</a:path>
              <a:path w="24848" h="30747" stroke="0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  <a:lnTo>
                  <a:pt x="21600" y="9147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3" name="Text Box 10"/>
          <p:cNvSpPr txBox="1">
            <a:spLocks noChangeArrowheads="1"/>
          </p:cNvSpPr>
          <p:nvPr/>
        </p:nvSpPr>
        <p:spPr bwMode="auto">
          <a:xfrm>
            <a:off x="1979613" y="4151313"/>
            <a:ext cx="777875" cy="4746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一家三口的快樂</a:t>
            </a:r>
          </a:p>
        </p:txBody>
      </p:sp>
      <p:sp>
        <p:nvSpPr>
          <p:cNvPr id="550924" name="Arc 11"/>
          <p:cNvSpPr>
            <a:spLocks/>
          </p:cNvSpPr>
          <p:nvPr/>
        </p:nvSpPr>
        <p:spPr bwMode="auto">
          <a:xfrm>
            <a:off x="1504950" y="3044825"/>
            <a:ext cx="1917700" cy="561975"/>
          </a:xfrm>
          <a:custGeom>
            <a:avLst/>
            <a:gdLst>
              <a:gd name="T0" fmla="*/ 0 w 20842"/>
              <a:gd name="T1" fmla="*/ 2147483647 h 14222"/>
              <a:gd name="T2" fmla="*/ 2147483647 w 20842"/>
              <a:gd name="T3" fmla="*/ 0 h 14222"/>
              <a:gd name="T4" fmla="*/ 2147483647 w 20842"/>
              <a:gd name="T5" fmla="*/ 2147483647 h 14222"/>
              <a:gd name="T6" fmla="*/ 0 60000 65536"/>
              <a:gd name="T7" fmla="*/ 0 60000 65536"/>
              <a:gd name="T8" fmla="*/ 0 60000 65536"/>
              <a:gd name="T9" fmla="*/ 0 w 20842"/>
              <a:gd name="T10" fmla="*/ 0 h 14222"/>
              <a:gd name="T11" fmla="*/ 20842 w 20842"/>
              <a:gd name="T12" fmla="*/ 14222 h 142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42" h="14222" fill="none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</a:path>
              <a:path w="20842" h="14222" stroke="0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  <a:lnTo>
                  <a:pt x="20842" y="14222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5" name="Text Box 12"/>
          <p:cNvSpPr txBox="1">
            <a:spLocks noChangeArrowheads="1"/>
          </p:cNvSpPr>
          <p:nvPr/>
        </p:nvSpPr>
        <p:spPr bwMode="auto">
          <a:xfrm>
            <a:off x="2803525" y="3902075"/>
            <a:ext cx="1365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26" name="Text Box 13"/>
          <p:cNvSpPr txBox="1">
            <a:spLocks noChangeArrowheads="1"/>
          </p:cNvSpPr>
          <p:nvPr/>
        </p:nvSpPr>
        <p:spPr bwMode="auto">
          <a:xfrm>
            <a:off x="3886200" y="26860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未來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發展</a:t>
            </a:r>
          </a:p>
        </p:txBody>
      </p:sp>
      <p:sp>
        <p:nvSpPr>
          <p:cNvPr id="550927" name="Text Box 14"/>
          <p:cNvSpPr txBox="1">
            <a:spLocks noChangeArrowheads="1"/>
          </p:cNvSpPr>
          <p:nvPr/>
        </p:nvSpPr>
        <p:spPr bwMode="auto">
          <a:xfrm>
            <a:off x="3124200" y="2686050"/>
            <a:ext cx="534988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能力</a:t>
            </a:r>
          </a:p>
        </p:txBody>
      </p:sp>
      <p:sp>
        <p:nvSpPr>
          <p:cNvPr id="550928" name="Freeform 15"/>
          <p:cNvSpPr>
            <a:spLocks/>
          </p:cNvSpPr>
          <p:nvPr/>
        </p:nvSpPr>
        <p:spPr bwMode="auto">
          <a:xfrm>
            <a:off x="2819400" y="2914650"/>
            <a:ext cx="241300" cy="1588"/>
          </a:xfrm>
          <a:custGeom>
            <a:avLst/>
            <a:gdLst>
              <a:gd name="T0" fmla="*/ 0 w 152"/>
              <a:gd name="T1" fmla="*/ 0 h 1"/>
              <a:gd name="T2" fmla="*/ 2147483647 w 152"/>
              <a:gd name="T3" fmla="*/ 0 h 1"/>
              <a:gd name="T4" fmla="*/ 0 60000 65536"/>
              <a:gd name="T5" fmla="*/ 0 60000 65536"/>
              <a:gd name="T6" fmla="*/ 0 w 152"/>
              <a:gd name="T7" fmla="*/ 0 h 1"/>
              <a:gd name="T8" fmla="*/ 152 w 1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" h="1">
                <a:moveTo>
                  <a:pt x="0" y="0"/>
                </a:moveTo>
                <a:lnTo>
                  <a:pt x="15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29" name="Freeform 16"/>
          <p:cNvSpPr>
            <a:spLocks/>
          </p:cNvSpPr>
          <p:nvPr/>
        </p:nvSpPr>
        <p:spPr bwMode="auto">
          <a:xfrm>
            <a:off x="3657600" y="2914650"/>
            <a:ext cx="234950" cy="1588"/>
          </a:xfrm>
          <a:custGeom>
            <a:avLst/>
            <a:gdLst>
              <a:gd name="T0" fmla="*/ 0 w 247"/>
              <a:gd name="T1" fmla="*/ 0 h 1"/>
              <a:gd name="T2" fmla="*/ 2147483647 w 247"/>
              <a:gd name="T3" fmla="*/ 0 h 1"/>
              <a:gd name="T4" fmla="*/ 0 60000 65536"/>
              <a:gd name="T5" fmla="*/ 0 60000 65536"/>
              <a:gd name="T6" fmla="*/ 0 w 247"/>
              <a:gd name="T7" fmla="*/ 0 h 1"/>
              <a:gd name="T8" fmla="*/ 247 w 24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7" h="1">
                <a:moveTo>
                  <a:pt x="0" y="0"/>
                </a:moveTo>
                <a:lnTo>
                  <a:pt x="24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30" name="Arc 17"/>
          <p:cNvSpPr>
            <a:spLocks/>
          </p:cNvSpPr>
          <p:nvPr/>
        </p:nvSpPr>
        <p:spPr bwMode="auto">
          <a:xfrm>
            <a:off x="1096963" y="2003425"/>
            <a:ext cx="1322387" cy="1104900"/>
          </a:xfrm>
          <a:custGeom>
            <a:avLst/>
            <a:gdLst>
              <a:gd name="T0" fmla="*/ 0 w 33561"/>
              <a:gd name="T1" fmla="*/ 2147483647 h 21600"/>
              <a:gd name="T2" fmla="*/ 2147483647 w 33561"/>
              <a:gd name="T3" fmla="*/ 2147483647 h 21600"/>
              <a:gd name="T4" fmla="*/ 2147483647 w 33561"/>
              <a:gd name="T5" fmla="*/ 2147483647 h 21600"/>
              <a:gd name="T6" fmla="*/ 0 60000 65536"/>
              <a:gd name="T7" fmla="*/ 0 60000 65536"/>
              <a:gd name="T8" fmla="*/ 0 60000 65536"/>
              <a:gd name="T9" fmla="*/ 0 w 33561"/>
              <a:gd name="T10" fmla="*/ 0 h 21600"/>
              <a:gd name="T11" fmla="*/ 33561 w 335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561" h="21600" fill="none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</a:path>
              <a:path w="33561" h="21600" stroke="0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  <a:lnTo>
                  <a:pt x="13289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31" name="Text Box 18"/>
          <p:cNvSpPr txBox="1">
            <a:spLocks noChangeArrowheads="1"/>
          </p:cNvSpPr>
          <p:nvPr/>
        </p:nvSpPr>
        <p:spPr bwMode="auto">
          <a:xfrm>
            <a:off x="2971800" y="4133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2" name="Text Box 19"/>
          <p:cNvSpPr txBox="1">
            <a:spLocks noChangeArrowheads="1"/>
          </p:cNvSpPr>
          <p:nvPr/>
        </p:nvSpPr>
        <p:spPr bwMode="auto">
          <a:xfrm>
            <a:off x="36576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3" name="Text Box 20"/>
          <p:cNvSpPr txBox="1">
            <a:spLocks noChangeArrowheads="1"/>
          </p:cNvSpPr>
          <p:nvPr/>
        </p:nvSpPr>
        <p:spPr bwMode="auto">
          <a:xfrm>
            <a:off x="29718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4" name="Text Box 21"/>
          <p:cNvSpPr txBox="1">
            <a:spLocks noChangeArrowheads="1"/>
          </p:cNvSpPr>
          <p:nvPr/>
        </p:nvSpPr>
        <p:spPr bwMode="auto">
          <a:xfrm>
            <a:off x="838200" y="198120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5" name="Text Box 22"/>
          <p:cNvSpPr txBox="1">
            <a:spLocks noChangeArrowheads="1"/>
          </p:cNvSpPr>
          <p:nvPr/>
        </p:nvSpPr>
        <p:spPr bwMode="auto">
          <a:xfrm>
            <a:off x="1614488" y="4337050"/>
            <a:ext cx="1825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50936" name="Picture 23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0763" y="2849563"/>
            <a:ext cx="3508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7" name="Arc 24"/>
          <p:cNvSpPr>
            <a:spLocks/>
          </p:cNvSpPr>
          <p:nvPr/>
        </p:nvSpPr>
        <p:spPr bwMode="auto">
          <a:xfrm>
            <a:off x="2827338" y="3152775"/>
            <a:ext cx="1517650" cy="1247775"/>
          </a:xfrm>
          <a:custGeom>
            <a:avLst/>
            <a:gdLst>
              <a:gd name="T0" fmla="*/ 2147483647 w 27664"/>
              <a:gd name="T1" fmla="*/ 0 h 35778"/>
              <a:gd name="T2" fmla="*/ 0 w 27664"/>
              <a:gd name="T3" fmla="*/ 2147483647 h 35778"/>
              <a:gd name="T4" fmla="*/ 2147483647 w 27664"/>
              <a:gd name="T5" fmla="*/ 2147483647 h 35778"/>
              <a:gd name="T6" fmla="*/ 0 60000 65536"/>
              <a:gd name="T7" fmla="*/ 0 60000 65536"/>
              <a:gd name="T8" fmla="*/ 0 60000 65536"/>
              <a:gd name="T9" fmla="*/ 0 w 27664"/>
              <a:gd name="T10" fmla="*/ 0 h 35778"/>
              <a:gd name="T11" fmla="*/ 27664 w 27664"/>
              <a:gd name="T12" fmla="*/ 35778 h 357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664" h="35778" fill="none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</a:path>
              <a:path w="27664" h="35778" stroke="0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  <a:lnTo>
                  <a:pt x="6064" y="1417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sm" len="sm"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38" name="Picture 2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524250"/>
            <a:ext cx="39528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9" name="Arc 26"/>
          <p:cNvSpPr>
            <a:spLocks/>
          </p:cNvSpPr>
          <p:nvPr/>
        </p:nvSpPr>
        <p:spPr bwMode="auto">
          <a:xfrm>
            <a:off x="2208213" y="3035300"/>
            <a:ext cx="1096962" cy="1177925"/>
          </a:xfrm>
          <a:custGeom>
            <a:avLst/>
            <a:gdLst>
              <a:gd name="T0" fmla="*/ 2147483647 w 21600"/>
              <a:gd name="T1" fmla="*/ 0 h 35787"/>
              <a:gd name="T2" fmla="*/ 2147483647 w 21600"/>
              <a:gd name="T3" fmla="*/ 2147483647 h 35787"/>
              <a:gd name="T4" fmla="*/ 0 w 21600"/>
              <a:gd name="T5" fmla="*/ 2147483647 h 35787"/>
              <a:gd name="T6" fmla="*/ 0 60000 65536"/>
              <a:gd name="T7" fmla="*/ 0 60000 65536"/>
              <a:gd name="T8" fmla="*/ 0 60000 65536"/>
              <a:gd name="T9" fmla="*/ 0 w 21600"/>
              <a:gd name="T10" fmla="*/ 0 h 35787"/>
              <a:gd name="T11" fmla="*/ 21600 w 21600"/>
              <a:gd name="T12" fmla="*/ 35787 h 357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5787" fill="none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</a:path>
              <a:path w="21600" h="35787" stroke="0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  <a:lnTo>
                  <a:pt x="0" y="17933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0" name="Arc 27"/>
          <p:cNvSpPr>
            <a:spLocks/>
          </p:cNvSpPr>
          <p:nvPr/>
        </p:nvSpPr>
        <p:spPr bwMode="auto">
          <a:xfrm>
            <a:off x="1458913" y="3597275"/>
            <a:ext cx="1962150" cy="544513"/>
          </a:xfrm>
          <a:custGeom>
            <a:avLst/>
            <a:gdLst>
              <a:gd name="T0" fmla="*/ 2147483647 w 21324"/>
              <a:gd name="T1" fmla="*/ 2147483647 h 13796"/>
              <a:gd name="T2" fmla="*/ 0 w 21324"/>
              <a:gd name="T3" fmla="*/ 2147483647 h 13796"/>
              <a:gd name="T4" fmla="*/ 2147483647 w 21324"/>
              <a:gd name="T5" fmla="*/ 0 h 13796"/>
              <a:gd name="T6" fmla="*/ 0 60000 65536"/>
              <a:gd name="T7" fmla="*/ 0 60000 65536"/>
              <a:gd name="T8" fmla="*/ 0 60000 65536"/>
              <a:gd name="T9" fmla="*/ 0 w 21324"/>
              <a:gd name="T10" fmla="*/ 0 h 13796"/>
              <a:gd name="T11" fmla="*/ 21324 w 21324"/>
              <a:gd name="T12" fmla="*/ 13796 h 137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24" h="13796" fill="none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</a:path>
              <a:path w="21324" h="13796" stroke="0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  <a:lnTo>
                  <a:pt x="21324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1" name="Text Box 28"/>
          <p:cNvSpPr txBox="1">
            <a:spLocks noChangeArrowheads="1"/>
          </p:cNvSpPr>
          <p:nvPr/>
        </p:nvSpPr>
        <p:spPr bwMode="auto">
          <a:xfrm>
            <a:off x="1614488" y="3778250"/>
            <a:ext cx="1381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2" name="Arc 29"/>
          <p:cNvSpPr>
            <a:spLocks/>
          </p:cNvSpPr>
          <p:nvPr/>
        </p:nvSpPr>
        <p:spPr bwMode="auto">
          <a:xfrm>
            <a:off x="3249613" y="2992438"/>
            <a:ext cx="1662112" cy="617537"/>
          </a:xfrm>
          <a:custGeom>
            <a:avLst/>
            <a:gdLst>
              <a:gd name="T0" fmla="*/ 2147483647 w 19631"/>
              <a:gd name="T1" fmla="*/ 0 h 17176"/>
              <a:gd name="T2" fmla="*/ 2147483647 w 19631"/>
              <a:gd name="T3" fmla="*/ 2147483647 h 17176"/>
              <a:gd name="T4" fmla="*/ 0 w 19631"/>
              <a:gd name="T5" fmla="*/ 2147483647 h 17176"/>
              <a:gd name="T6" fmla="*/ 0 60000 65536"/>
              <a:gd name="T7" fmla="*/ 0 60000 65536"/>
              <a:gd name="T8" fmla="*/ 0 60000 65536"/>
              <a:gd name="T9" fmla="*/ 0 w 19631"/>
              <a:gd name="T10" fmla="*/ 0 h 17176"/>
              <a:gd name="T11" fmla="*/ 19631 w 19631"/>
              <a:gd name="T12" fmla="*/ 17176 h 17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31" h="17176" fill="none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</a:path>
              <a:path w="19631" h="17176" stroke="0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  <a:lnTo>
                  <a:pt x="0" y="1717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3" name="Arc 30"/>
          <p:cNvSpPr>
            <a:spLocks/>
          </p:cNvSpPr>
          <p:nvPr/>
        </p:nvSpPr>
        <p:spPr bwMode="auto">
          <a:xfrm>
            <a:off x="2819400" y="3600450"/>
            <a:ext cx="2300288" cy="876300"/>
          </a:xfrm>
          <a:custGeom>
            <a:avLst/>
            <a:gdLst>
              <a:gd name="T0" fmla="*/ 2147483647 w 27182"/>
              <a:gd name="T1" fmla="*/ 2147483647 h 21600"/>
              <a:gd name="T2" fmla="*/ 0 w 27182"/>
              <a:gd name="T3" fmla="*/ 2147483647 h 21600"/>
              <a:gd name="T4" fmla="*/ 2147483647 w 27182"/>
              <a:gd name="T5" fmla="*/ 0 h 21600"/>
              <a:gd name="T6" fmla="*/ 0 60000 65536"/>
              <a:gd name="T7" fmla="*/ 0 60000 65536"/>
              <a:gd name="T8" fmla="*/ 0 60000 65536"/>
              <a:gd name="T9" fmla="*/ 0 w 27182"/>
              <a:gd name="T10" fmla="*/ 0 h 21600"/>
              <a:gd name="T11" fmla="*/ 27182 w 271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82" h="21600" fill="none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</a:path>
              <a:path w="27182" h="21600" stroke="0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  <a:lnTo>
                  <a:pt x="5986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4" name="Text Box 31"/>
          <p:cNvSpPr txBox="1">
            <a:spLocks noChangeArrowheads="1"/>
          </p:cNvSpPr>
          <p:nvPr/>
        </p:nvSpPr>
        <p:spPr bwMode="auto">
          <a:xfrm>
            <a:off x="2743200" y="4514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5" name="Text Box 32"/>
          <p:cNvSpPr txBox="1">
            <a:spLocks noChangeArrowheads="1"/>
          </p:cNvSpPr>
          <p:nvPr/>
        </p:nvSpPr>
        <p:spPr bwMode="auto">
          <a:xfrm>
            <a:off x="4762500" y="2339975"/>
            <a:ext cx="1490663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先生的工作發展</a:t>
            </a:r>
          </a:p>
        </p:txBody>
      </p:sp>
      <p:sp>
        <p:nvSpPr>
          <p:cNvPr id="550946" name="Text Box 33"/>
          <p:cNvSpPr txBox="1">
            <a:spLocks noChangeArrowheads="1"/>
          </p:cNvSpPr>
          <p:nvPr/>
        </p:nvSpPr>
        <p:spPr bwMode="auto">
          <a:xfrm>
            <a:off x="6253163" y="2870200"/>
            <a:ext cx="909637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收入穩定</a:t>
            </a:r>
          </a:p>
        </p:txBody>
      </p:sp>
      <p:sp>
        <p:nvSpPr>
          <p:cNvPr id="550947" name="Text Box 34"/>
          <p:cNvSpPr txBox="1">
            <a:spLocks noChangeArrowheads="1"/>
          </p:cNvSpPr>
          <p:nvPr/>
        </p:nvSpPr>
        <p:spPr bwMode="auto">
          <a:xfrm>
            <a:off x="6124575" y="1676400"/>
            <a:ext cx="1036638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50948" name="Text Box 35"/>
          <p:cNvSpPr txBox="1">
            <a:spLocks noChangeArrowheads="1"/>
          </p:cNvSpPr>
          <p:nvPr/>
        </p:nvSpPr>
        <p:spPr bwMode="auto">
          <a:xfrm>
            <a:off x="7550150" y="2339975"/>
            <a:ext cx="971550" cy="26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50949" name="Arc 36"/>
          <p:cNvSpPr>
            <a:spLocks/>
          </p:cNvSpPr>
          <p:nvPr/>
        </p:nvSpPr>
        <p:spPr bwMode="auto">
          <a:xfrm>
            <a:off x="5475288" y="1939925"/>
            <a:ext cx="623887" cy="56515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147159931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0" name="Arc 37"/>
          <p:cNvSpPr>
            <a:spLocks/>
          </p:cNvSpPr>
          <p:nvPr/>
        </p:nvSpPr>
        <p:spPr bwMode="auto">
          <a:xfrm>
            <a:off x="5475288" y="2605088"/>
            <a:ext cx="712787" cy="331787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1493565772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1" name="Arc 38"/>
          <p:cNvSpPr>
            <a:spLocks/>
          </p:cNvSpPr>
          <p:nvPr/>
        </p:nvSpPr>
        <p:spPr bwMode="auto">
          <a:xfrm>
            <a:off x="7031038" y="2605088"/>
            <a:ext cx="842962" cy="320675"/>
          </a:xfrm>
          <a:custGeom>
            <a:avLst/>
            <a:gdLst>
              <a:gd name="T0" fmla="*/ 2147483647 w 21480"/>
              <a:gd name="T1" fmla="*/ 1964738411 h 20839"/>
              <a:gd name="T2" fmla="*/ 2147483647 w 21480"/>
              <a:gd name="T3" fmla="*/ 2147483647 h 20839"/>
              <a:gd name="T4" fmla="*/ 0 w 21480"/>
              <a:gd name="T5" fmla="*/ 0 h 20839"/>
              <a:gd name="T6" fmla="*/ 0 60000 65536"/>
              <a:gd name="T7" fmla="*/ 0 60000 65536"/>
              <a:gd name="T8" fmla="*/ 0 60000 65536"/>
              <a:gd name="T9" fmla="*/ 0 w 21480"/>
              <a:gd name="T10" fmla="*/ 0 h 20839"/>
              <a:gd name="T11" fmla="*/ 21480 w 21480"/>
              <a:gd name="T12" fmla="*/ 20839 h 20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0" h="20839" fill="none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</a:path>
              <a:path w="21480" h="20839" stroke="0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2" name="Arc 39"/>
          <p:cNvSpPr>
            <a:spLocks/>
          </p:cNvSpPr>
          <p:nvPr/>
        </p:nvSpPr>
        <p:spPr bwMode="auto">
          <a:xfrm>
            <a:off x="7161213" y="2009775"/>
            <a:ext cx="677862" cy="396875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53" name="Picture 40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2273300"/>
            <a:ext cx="4556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54" name="Text Box 41"/>
          <p:cNvSpPr txBox="1">
            <a:spLocks noChangeArrowheads="1"/>
          </p:cNvSpPr>
          <p:nvPr/>
        </p:nvSpPr>
        <p:spPr bwMode="auto">
          <a:xfrm>
            <a:off x="5994400" y="273843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5" name="Text Box 42"/>
          <p:cNvSpPr txBox="1">
            <a:spLocks noChangeArrowheads="1"/>
          </p:cNvSpPr>
          <p:nvPr/>
        </p:nvSpPr>
        <p:spPr bwMode="auto">
          <a:xfrm>
            <a:off x="7226300" y="2073275"/>
            <a:ext cx="193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6" name="Text Box 43"/>
          <p:cNvSpPr txBox="1">
            <a:spLocks noChangeArrowheads="1"/>
          </p:cNvSpPr>
          <p:nvPr/>
        </p:nvSpPr>
        <p:spPr bwMode="auto">
          <a:xfrm>
            <a:off x="5605463" y="2139950"/>
            <a:ext cx="19526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7" name="Text Box 44"/>
          <p:cNvSpPr txBox="1">
            <a:spLocks noChangeArrowheads="1"/>
          </p:cNvSpPr>
          <p:nvPr/>
        </p:nvSpPr>
        <p:spPr bwMode="auto">
          <a:xfrm>
            <a:off x="7550150" y="260508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8" name="Text Box 45"/>
          <p:cNvSpPr txBox="1">
            <a:spLocks noChangeArrowheads="1"/>
          </p:cNvSpPr>
          <p:nvPr/>
        </p:nvSpPr>
        <p:spPr bwMode="auto">
          <a:xfrm>
            <a:off x="5943600" y="4667250"/>
            <a:ext cx="131763" cy="11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9" name="Text Box 46"/>
          <p:cNvSpPr txBox="1">
            <a:spLocks noChangeArrowheads="1"/>
          </p:cNvSpPr>
          <p:nvPr/>
        </p:nvSpPr>
        <p:spPr bwMode="auto">
          <a:xfrm>
            <a:off x="6096000" y="3532188"/>
            <a:ext cx="10001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0" name="Text Box 47"/>
          <p:cNvSpPr txBox="1">
            <a:spLocks noChangeArrowheads="1"/>
          </p:cNvSpPr>
          <p:nvPr/>
        </p:nvSpPr>
        <p:spPr bwMode="auto">
          <a:xfrm>
            <a:off x="7239000" y="3143250"/>
            <a:ext cx="2190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1" name="Text Box 48"/>
          <p:cNvSpPr txBox="1">
            <a:spLocks noChangeArrowheads="1"/>
          </p:cNvSpPr>
          <p:nvPr/>
        </p:nvSpPr>
        <p:spPr bwMode="auto">
          <a:xfrm>
            <a:off x="8004175" y="3690938"/>
            <a:ext cx="131763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62" name="Picture 49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362450"/>
            <a:ext cx="3079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3" name="Text Box 50"/>
          <p:cNvSpPr txBox="1">
            <a:spLocks noChangeArrowheads="1"/>
          </p:cNvSpPr>
          <p:nvPr/>
        </p:nvSpPr>
        <p:spPr bwMode="auto">
          <a:xfrm>
            <a:off x="6248400" y="3814763"/>
            <a:ext cx="1219200" cy="39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太太留在花蓮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的意願</a:t>
            </a:r>
          </a:p>
        </p:txBody>
      </p:sp>
      <p:sp>
        <p:nvSpPr>
          <p:cNvPr id="550964" name="Text Box 51"/>
          <p:cNvSpPr txBox="1">
            <a:spLocks noChangeArrowheads="1"/>
          </p:cNvSpPr>
          <p:nvPr/>
        </p:nvSpPr>
        <p:spPr bwMode="auto">
          <a:xfrm>
            <a:off x="7170738" y="3344863"/>
            <a:ext cx="11414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50965" name="Arc 52"/>
          <p:cNvSpPr>
            <a:spLocks/>
          </p:cNvSpPr>
          <p:nvPr/>
        </p:nvSpPr>
        <p:spPr bwMode="auto">
          <a:xfrm>
            <a:off x="5835650" y="3503613"/>
            <a:ext cx="339725" cy="346075"/>
          </a:xfrm>
          <a:custGeom>
            <a:avLst/>
            <a:gdLst>
              <a:gd name="T0" fmla="*/ 2147483647 w 16753"/>
              <a:gd name="T1" fmla="*/ 2147483647 h 21600"/>
              <a:gd name="T2" fmla="*/ 0 w 16753"/>
              <a:gd name="T3" fmla="*/ 2147483647 h 21600"/>
              <a:gd name="T4" fmla="*/ 2147483647 w 16753"/>
              <a:gd name="T5" fmla="*/ 0 h 21600"/>
              <a:gd name="T6" fmla="*/ 0 60000 65536"/>
              <a:gd name="T7" fmla="*/ 0 60000 65536"/>
              <a:gd name="T8" fmla="*/ 0 60000 65536"/>
              <a:gd name="T9" fmla="*/ 0 w 16753"/>
              <a:gd name="T10" fmla="*/ 0 h 21600"/>
              <a:gd name="T11" fmla="*/ 16753 w 167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53" h="21600" fill="none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</a:path>
              <a:path w="16753" h="21600" stroke="0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  <a:lnTo>
                  <a:pt x="15811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6" name="Arc 53"/>
          <p:cNvSpPr>
            <a:spLocks/>
          </p:cNvSpPr>
          <p:nvPr/>
        </p:nvSpPr>
        <p:spPr bwMode="auto">
          <a:xfrm>
            <a:off x="7346950" y="3613150"/>
            <a:ext cx="630238" cy="277813"/>
          </a:xfrm>
          <a:custGeom>
            <a:avLst/>
            <a:gdLst>
              <a:gd name="T0" fmla="*/ 2147483647 w 21600"/>
              <a:gd name="T1" fmla="*/ 0 h 21310"/>
              <a:gd name="T2" fmla="*/ 2147483647 w 21600"/>
              <a:gd name="T3" fmla="*/ 2147483647 h 21310"/>
              <a:gd name="T4" fmla="*/ 0 w 21600"/>
              <a:gd name="T5" fmla="*/ 162305361 h 21310"/>
              <a:gd name="T6" fmla="*/ 0 60000 65536"/>
              <a:gd name="T7" fmla="*/ 0 60000 65536"/>
              <a:gd name="T8" fmla="*/ 0 60000 65536"/>
              <a:gd name="T9" fmla="*/ 0 w 21600"/>
              <a:gd name="T10" fmla="*/ 0 h 21310"/>
              <a:gd name="T11" fmla="*/ 21600 w 21600"/>
              <a:gd name="T12" fmla="*/ 21310 h 213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310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</a:path>
              <a:path w="21600" h="21310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7" name="Arc 54"/>
          <p:cNvSpPr>
            <a:spLocks/>
          </p:cNvSpPr>
          <p:nvPr/>
        </p:nvSpPr>
        <p:spPr bwMode="auto">
          <a:xfrm>
            <a:off x="7010400" y="3067050"/>
            <a:ext cx="966788" cy="274638"/>
          </a:xfrm>
          <a:custGeom>
            <a:avLst/>
            <a:gdLst>
              <a:gd name="T0" fmla="*/ 2147483647 w 21194"/>
              <a:gd name="T1" fmla="*/ 0 h 20905"/>
              <a:gd name="T2" fmla="*/ 2147483647 w 21194"/>
              <a:gd name="T3" fmla="*/ 2147483647 h 20905"/>
              <a:gd name="T4" fmla="*/ 0 w 21194"/>
              <a:gd name="T5" fmla="*/ 2147483647 h 20905"/>
              <a:gd name="T6" fmla="*/ 0 60000 65536"/>
              <a:gd name="T7" fmla="*/ 0 60000 65536"/>
              <a:gd name="T8" fmla="*/ 0 60000 65536"/>
              <a:gd name="T9" fmla="*/ 0 w 21194"/>
              <a:gd name="T10" fmla="*/ 0 h 20905"/>
              <a:gd name="T11" fmla="*/ 21194 w 21194"/>
              <a:gd name="T12" fmla="*/ 20905 h 209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0905" fill="none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</a:path>
              <a:path w="21194" h="20905" stroke="0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  <a:lnTo>
                  <a:pt x="0" y="20905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68" name="Picture 5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6375" y="3367088"/>
            <a:ext cx="30956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9" name="Text Box 56"/>
          <p:cNvSpPr txBox="1">
            <a:spLocks noChangeArrowheads="1"/>
          </p:cNvSpPr>
          <p:nvPr/>
        </p:nvSpPr>
        <p:spPr bwMode="auto">
          <a:xfrm>
            <a:off x="6172200" y="4743450"/>
            <a:ext cx="136048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就近照顧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母親的心願</a:t>
            </a:r>
          </a:p>
        </p:txBody>
      </p:sp>
      <p:sp>
        <p:nvSpPr>
          <p:cNvPr id="550970" name="Arc 57"/>
          <p:cNvSpPr>
            <a:spLocks/>
          </p:cNvSpPr>
          <p:nvPr/>
        </p:nvSpPr>
        <p:spPr bwMode="auto">
          <a:xfrm>
            <a:off x="5715000" y="4133850"/>
            <a:ext cx="457200" cy="838200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33023758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1" name="Arc 58"/>
          <p:cNvSpPr>
            <a:spLocks/>
          </p:cNvSpPr>
          <p:nvPr/>
        </p:nvSpPr>
        <p:spPr bwMode="auto">
          <a:xfrm>
            <a:off x="7389813" y="4133850"/>
            <a:ext cx="614362" cy="914400"/>
          </a:xfrm>
          <a:custGeom>
            <a:avLst/>
            <a:gdLst>
              <a:gd name="T0" fmla="*/ 2147483647 w 21600"/>
              <a:gd name="T1" fmla="*/ 0 h 41456"/>
              <a:gd name="T2" fmla="*/ 2147483647 w 21600"/>
              <a:gd name="T3" fmla="*/ 2147483647 h 41456"/>
              <a:gd name="T4" fmla="*/ 0 w 21600"/>
              <a:gd name="T5" fmla="*/ 2147483647 h 41456"/>
              <a:gd name="T6" fmla="*/ 0 60000 65536"/>
              <a:gd name="T7" fmla="*/ 0 60000 65536"/>
              <a:gd name="T8" fmla="*/ 0 60000 65536"/>
              <a:gd name="T9" fmla="*/ 0 w 21600"/>
              <a:gd name="T10" fmla="*/ 0 h 41456"/>
              <a:gd name="T11" fmla="*/ 21600 w 21600"/>
              <a:gd name="T12" fmla="*/ 41456 h 41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1456" fill="none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</a:path>
              <a:path w="21600" h="41456" stroke="0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  <a:lnTo>
                  <a:pt x="0" y="2092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2" name="Text Box 59"/>
          <p:cNvSpPr txBox="1">
            <a:spLocks noChangeArrowheads="1"/>
          </p:cNvSpPr>
          <p:nvPr/>
        </p:nvSpPr>
        <p:spPr bwMode="auto">
          <a:xfrm>
            <a:off x="7543800" y="4286250"/>
            <a:ext cx="131763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3" name="Text Box 60"/>
          <p:cNvSpPr txBox="1">
            <a:spLocks noChangeArrowheads="1"/>
          </p:cNvSpPr>
          <p:nvPr/>
        </p:nvSpPr>
        <p:spPr bwMode="auto">
          <a:xfrm>
            <a:off x="4648200" y="3908425"/>
            <a:ext cx="1141413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50974" name="Freeform 61"/>
          <p:cNvSpPr>
            <a:spLocks/>
          </p:cNvSpPr>
          <p:nvPr/>
        </p:nvSpPr>
        <p:spPr bwMode="auto">
          <a:xfrm>
            <a:off x="5429250" y="3921125"/>
            <a:ext cx="600075" cy="128588"/>
          </a:xfrm>
          <a:custGeom>
            <a:avLst/>
            <a:gdLst>
              <a:gd name="T0" fmla="*/ 0 w 378"/>
              <a:gd name="T1" fmla="*/ 2147483647 h 66"/>
              <a:gd name="T2" fmla="*/ 2147483647 w 378"/>
              <a:gd name="T3" fmla="*/ 0 h 66"/>
              <a:gd name="T4" fmla="*/ 0 60000 65536"/>
              <a:gd name="T5" fmla="*/ 0 60000 65536"/>
              <a:gd name="T6" fmla="*/ 0 w 378"/>
              <a:gd name="T7" fmla="*/ 0 h 66"/>
              <a:gd name="T8" fmla="*/ 378 w 378"/>
              <a:gd name="T9" fmla="*/ 66 h 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66">
                <a:moveTo>
                  <a:pt x="0" y="66"/>
                </a:moveTo>
                <a:lnTo>
                  <a:pt x="3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5" name="Freeform 62"/>
          <p:cNvSpPr>
            <a:spLocks/>
          </p:cNvSpPr>
          <p:nvPr/>
        </p:nvSpPr>
        <p:spPr bwMode="auto">
          <a:xfrm>
            <a:off x="5505450" y="3921125"/>
            <a:ext cx="666750" cy="352425"/>
          </a:xfrm>
          <a:custGeom>
            <a:avLst/>
            <a:gdLst>
              <a:gd name="T0" fmla="*/ 0 w 420"/>
              <a:gd name="T1" fmla="*/ 2147483647 h 180"/>
              <a:gd name="T2" fmla="*/ 2147483647 w 420"/>
              <a:gd name="T3" fmla="*/ 0 h 180"/>
              <a:gd name="T4" fmla="*/ 0 60000 65536"/>
              <a:gd name="T5" fmla="*/ 0 60000 65536"/>
              <a:gd name="T6" fmla="*/ 0 w 420"/>
              <a:gd name="T7" fmla="*/ 0 h 180"/>
              <a:gd name="T8" fmla="*/ 420 w 420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0" h="180">
                <a:moveTo>
                  <a:pt x="0" y="180"/>
                </a:moveTo>
                <a:lnTo>
                  <a:pt x="4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6" name="Text Box 63"/>
          <p:cNvSpPr txBox="1">
            <a:spLocks noChangeArrowheads="1"/>
          </p:cNvSpPr>
          <p:nvPr/>
        </p:nvSpPr>
        <p:spPr bwMode="auto">
          <a:xfrm>
            <a:off x="4876800" y="3344863"/>
            <a:ext cx="1141413" cy="37623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50977" name="Arc 64"/>
          <p:cNvSpPr>
            <a:spLocks/>
          </p:cNvSpPr>
          <p:nvPr/>
        </p:nvSpPr>
        <p:spPr bwMode="auto">
          <a:xfrm>
            <a:off x="5791200" y="3067050"/>
            <a:ext cx="382588" cy="346075"/>
          </a:xfrm>
          <a:custGeom>
            <a:avLst/>
            <a:gdLst>
              <a:gd name="T0" fmla="*/ 0 w 18835"/>
              <a:gd name="T1" fmla="*/ 2147483647 h 21600"/>
              <a:gd name="T2" fmla="*/ 2147483647 w 18835"/>
              <a:gd name="T3" fmla="*/ 4215851 h 21600"/>
              <a:gd name="T4" fmla="*/ 2147483647 w 18835"/>
              <a:gd name="T5" fmla="*/ 2147483647 h 21600"/>
              <a:gd name="T6" fmla="*/ 0 60000 65536"/>
              <a:gd name="T7" fmla="*/ 0 60000 65536"/>
              <a:gd name="T8" fmla="*/ 0 60000 65536"/>
              <a:gd name="T9" fmla="*/ 0 w 18835"/>
              <a:gd name="T10" fmla="*/ 0 h 21600"/>
              <a:gd name="T11" fmla="*/ 18835 w 1883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35" h="21600" fill="none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</a:path>
              <a:path w="18835" h="21600" stroke="0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  <a:lnTo>
                  <a:pt x="18431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8" name="Text Box 65"/>
          <p:cNvSpPr txBox="1">
            <a:spLocks noChangeArrowheads="1"/>
          </p:cNvSpPr>
          <p:nvPr/>
        </p:nvSpPr>
        <p:spPr bwMode="auto">
          <a:xfrm>
            <a:off x="5562600" y="3157538"/>
            <a:ext cx="1952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9" name="Text Box 66"/>
          <p:cNvSpPr txBox="1">
            <a:spLocks noChangeArrowheads="1"/>
          </p:cNvSpPr>
          <p:nvPr/>
        </p:nvSpPr>
        <p:spPr bwMode="auto">
          <a:xfrm>
            <a:off x="4876800" y="3067050"/>
            <a:ext cx="195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80" name="Picture 6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524250"/>
            <a:ext cx="3810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81" name="Text Box 68"/>
          <p:cNvSpPr txBox="1">
            <a:spLocks noChangeArrowheads="1"/>
          </p:cNvSpPr>
          <p:nvPr/>
        </p:nvSpPr>
        <p:spPr bwMode="auto">
          <a:xfrm>
            <a:off x="304800" y="5334000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共識的形成：釐清問題的重心在於追求收入穩定、生活品質、快樂。（來自連結三個子系統思考圖的點，其重要性也被先生和太太所共同認同）</a:t>
            </a:r>
          </a:p>
        </p:txBody>
      </p:sp>
    </p:spTree>
    <p:extLst>
      <p:ext uri="{BB962C8B-B14F-4D97-AF65-F5344CB8AC3E}">
        <p14:creationId xmlns:p14="http://schemas.microsoft.com/office/powerpoint/2010/main" val="1061630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1EADB-18DC-4EEF-B471-DF8234D7FB03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系統</a:t>
            </a:r>
            <a:r>
              <a:rPr lang="zh-TW" altLang="en-US" smtClean="0"/>
              <a:t>思考圖的妙用</a:t>
            </a:r>
            <a:r>
              <a:rPr lang="zh-TW" altLang="en-US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先生北部謀職？還是續留東部？</a:t>
            </a:r>
          </a:p>
        </p:txBody>
      </p:sp>
      <p:sp>
        <p:nvSpPr>
          <p:cNvPr id="550916" name="Text Box 3"/>
          <p:cNvSpPr txBox="1">
            <a:spLocks noChangeArrowheads="1"/>
          </p:cNvSpPr>
          <p:nvPr/>
        </p:nvSpPr>
        <p:spPr bwMode="auto">
          <a:xfrm>
            <a:off x="4267200" y="4362450"/>
            <a:ext cx="130016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花蓮的居住環境</a:t>
            </a:r>
          </a:p>
        </p:txBody>
      </p:sp>
      <p:sp>
        <p:nvSpPr>
          <p:cNvPr id="550917" name="Text Box 4"/>
          <p:cNvSpPr txBox="1">
            <a:spLocks noChangeArrowheads="1"/>
          </p:cNvSpPr>
          <p:nvPr/>
        </p:nvSpPr>
        <p:spPr bwMode="auto">
          <a:xfrm>
            <a:off x="1752600" y="3097213"/>
            <a:ext cx="13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18" name="Picture 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406775"/>
            <a:ext cx="412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19" name="Text Box 6"/>
          <p:cNvSpPr txBox="1">
            <a:spLocks noChangeArrowheads="1"/>
          </p:cNvSpPr>
          <p:nvPr/>
        </p:nvSpPr>
        <p:spPr bwMode="auto">
          <a:xfrm>
            <a:off x="1203325" y="3406775"/>
            <a:ext cx="731838" cy="309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學習意願</a:t>
            </a:r>
          </a:p>
        </p:txBody>
      </p:sp>
      <p:sp>
        <p:nvSpPr>
          <p:cNvPr id="550920" name="Text Box 7"/>
          <p:cNvSpPr txBox="1">
            <a:spLocks noChangeArrowheads="1"/>
          </p:cNvSpPr>
          <p:nvPr/>
        </p:nvSpPr>
        <p:spPr bwMode="auto">
          <a:xfrm>
            <a:off x="1935163" y="2786063"/>
            <a:ext cx="822325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學習環境</a:t>
            </a:r>
          </a:p>
        </p:txBody>
      </p:sp>
      <p:sp>
        <p:nvSpPr>
          <p:cNvPr id="550921" name="Text Box 8"/>
          <p:cNvSpPr txBox="1">
            <a:spLocks noChangeArrowheads="1"/>
          </p:cNvSpPr>
          <p:nvPr/>
        </p:nvSpPr>
        <p:spPr bwMode="auto">
          <a:xfrm>
            <a:off x="609600" y="2290763"/>
            <a:ext cx="822325" cy="309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競爭壓力</a:t>
            </a:r>
          </a:p>
        </p:txBody>
      </p:sp>
      <p:sp>
        <p:nvSpPr>
          <p:cNvPr id="550922" name="Arc 9"/>
          <p:cNvSpPr>
            <a:spLocks/>
          </p:cNvSpPr>
          <p:nvPr/>
        </p:nvSpPr>
        <p:spPr bwMode="auto">
          <a:xfrm>
            <a:off x="749300" y="2600325"/>
            <a:ext cx="1050925" cy="1677988"/>
          </a:xfrm>
          <a:custGeom>
            <a:avLst/>
            <a:gdLst>
              <a:gd name="T0" fmla="*/ 2147483647 w 24848"/>
              <a:gd name="T1" fmla="*/ 2147483647 h 30747"/>
              <a:gd name="T2" fmla="*/ 2147483647 w 24848"/>
              <a:gd name="T3" fmla="*/ 0 h 30747"/>
              <a:gd name="T4" fmla="*/ 2147483647 w 24848"/>
              <a:gd name="T5" fmla="*/ 2147483647 h 30747"/>
              <a:gd name="T6" fmla="*/ 0 60000 65536"/>
              <a:gd name="T7" fmla="*/ 0 60000 65536"/>
              <a:gd name="T8" fmla="*/ 0 60000 65536"/>
              <a:gd name="T9" fmla="*/ 0 w 24848"/>
              <a:gd name="T10" fmla="*/ 0 h 30747"/>
              <a:gd name="T11" fmla="*/ 24848 w 24848"/>
              <a:gd name="T12" fmla="*/ 30747 h 307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48" h="30747" fill="none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</a:path>
              <a:path w="24848" h="30747" stroke="0" extrusionOk="0">
                <a:moveTo>
                  <a:pt x="24848" y="30501"/>
                </a:moveTo>
                <a:cubicBezTo>
                  <a:pt x="23773" y="30664"/>
                  <a:pt x="22687" y="30746"/>
                  <a:pt x="21600" y="30747"/>
                </a:cubicBezTo>
                <a:cubicBezTo>
                  <a:pt x="9670" y="30747"/>
                  <a:pt x="0" y="21076"/>
                  <a:pt x="0" y="9147"/>
                </a:cubicBezTo>
                <a:cubicBezTo>
                  <a:pt x="-1" y="5986"/>
                  <a:pt x="693" y="2863"/>
                  <a:pt x="2032" y="0"/>
                </a:cubicBezTo>
                <a:lnTo>
                  <a:pt x="21600" y="9147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3" name="Text Box 10"/>
          <p:cNvSpPr txBox="1">
            <a:spLocks noChangeArrowheads="1"/>
          </p:cNvSpPr>
          <p:nvPr/>
        </p:nvSpPr>
        <p:spPr bwMode="auto">
          <a:xfrm>
            <a:off x="1979613" y="4151313"/>
            <a:ext cx="777875" cy="4746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一家三口的快樂</a:t>
            </a:r>
          </a:p>
        </p:txBody>
      </p:sp>
      <p:sp>
        <p:nvSpPr>
          <p:cNvPr id="550924" name="Arc 11"/>
          <p:cNvSpPr>
            <a:spLocks/>
          </p:cNvSpPr>
          <p:nvPr/>
        </p:nvSpPr>
        <p:spPr bwMode="auto">
          <a:xfrm>
            <a:off x="1504950" y="3044825"/>
            <a:ext cx="1917700" cy="561975"/>
          </a:xfrm>
          <a:custGeom>
            <a:avLst/>
            <a:gdLst>
              <a:gd name="T0" fmla="*/ 0 w 20842"/>
              <a:gd name="T1" fmla="*/ 2147483647 h 14222"/>
              <a:gd name="T2" fmla="*/ 2147483647 w 20842"/>
              <a:gd name="T3" fmla="*/ 0 h 14222"/>
              <a:gd name="T4" fmla="*/ 2147483647 w 20842"/>
              <a:gd name="T5" fmla="*/ 2147483647 h 14222"/>
              <a:gd name="T6" fmla="*/ 0 60000 65536"/>
              <a:gd name="T7" fmla="*/ 0 60000 65536"/>
              <a:gd name="T8" fmla="*/ 0 60000 65536"/>
              <a:gd name="T9" fmla="*/ 0 w 20842"/>
              <a:gd name="T10" fmla="*/ 0 h 14222"/>
              <a:gd name="T11" fmla="*/ 20842 w 20842"/>
              <a:gd name="T12" fmla="*/ 14222 h 142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42" h="14222" fill="none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</a:path>
              <a:path w="20842" h="14222" stroke="0" extrusionOk="0">
                <a:moveTo>
                  <a:pt x="0" y="8550"/>
                </a:moveTo>
                <a:cubicBezTo>
                  <a:pt x="860" y="5389"/>
                  <a:pt x="2428" y="2465"/>
                  <a:pt x="4584" y="-1"/>
                </a:cubicBezTo>
                <a:lnTo>
                  <a:pt x="20842" y="14222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25" name="Text Box 12"/>
          <p:cNvSpPr txBox="1">
            <a:spLocks noChangeArrowheads="1"/>
          </p:cNvSpPr>
          <p:nvPr/>
        </p:nvSpPr>
        <p:spPr bwMode="auto">
          <a:xfrm>
            <a:off x="2803525" y="3902075"/>
            <a:ext cx="1365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26" name="Text Box 13"/>
          <p:cNvSpPr txBox="1">
            <a:spLocks noChangeArrowheads="1"/>
          </p:cNvSpPr>
          <p:nvPr/>
        </p:nvSpPr>
        <p:spPr bwMode="auto">
          <a:xfrm>
            <a:off x="3886200" y="26860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未來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發展</a:t>
            </a:r>
          </a:p>
        </p:txBody>
      </p:sp>
      <p:sp>
        <p:nvSpPr>
          <p:cNvPr id="550927" name="Text Box 14"/>
          <p:cNvSpPr txBox="1">
            <a:spLocks noChangeArrowheads="1"/>
          </p:cNvSpPr>
          <p:nvPr/>
        </p:nvSpPr>
        <p:spPr bwMode="auto">
          <a:xfrm>
            <a:off x="3124200" y="2686050"/>
            <a:ext cx="534988" cy="43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競爭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能力</a:t>
            </a:r>
          </a:p>
        </p:txBody>
      </p:sp>
      <p:sp>
        <p:nvSpPr>
          <p:cNvPr id="550928" name="Freeform 15"/>
          <p:cNvSpPr>
            <a:spLocks/>
          </p:cNvSpPr>
          <p:nvPr/>
        </p:nvSpPr>
        <p:spPr bwMode="auto">
          <a:xfrm>
            <a:off x="2819400" y="2914650"/>
            <a:ext cx="241300" cy="1588"/>
          </a:xfrm>
          <a:custGeom>
            <a:avLst/>
            <a:gdLst>
              <a:gd name="T0" fmla="*/ 0 w 152"/>
              <a:gd name="T1" fmla="*/ 0 h 1"/>
              <a:gd name="T2" fmla="*/ 2147483647 w 152"/>
              <a:gd name="T3" fmla="*/ 0 h 1"/>
              <a:gd name="T4" fmla="*/ 0 60000 65536"/>
              <a:gd name="T5" fmla="*/ 0 60000 65536"/>
              <a:gd name="T6" fmla="*/ 0 w 152"/>
              <a:gd name="T7" fmla="*/ 0 h 1"/>
              <a:gd name="T8" fmla="*/ 152 w 1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" h="1">
                <a:moveTo>
                  <a:pt x="0" y="0"/>
                </a:moveTo>
                <a:lnTo>
                  <a:pt x="15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29" name="Freeform 16"/>
          <p:cNvSpPr>
            <a:spLocks/>
          </p:cNvSpPr>
          <p:nvPr/>
        </p:nvSpPr>
        <p:spPr bwMode="auto">
          <a:xfrm>
            <a:off x="3657600" y="2914650"/>
            <a:ext cx="234950" cy="1588"/>
          </a:xfrm>
          <a:custGeom>
            <a:avLst/>
            <a:gdLst>
              <a:gd name="T0" fmla="*/ 0 w 247"/>
              <a:gd name="T1" fmla="*/ 0 h 1"/>
              <a:gd name="T2" fmla="*/ 2147483647 w 247"/>
              <a:gd name="T3" fmla="*/ 0 h 1"/>
              <a:gd name="T4" fmla="*/ 0 60000 65536"/>
              <a:gd name="T5" fmla="*/ 0 60000 65536"/>
              <a:gd name="T6" fmla="*/ 0 w 247"/>
              <a:gd name="T7" fmla="*/ 0 h 1"/>
              <a:gd name="T8" fmla="*/ 247 w 24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7" h="1">
                <a:moveTo>
                  <a:pt x="0" y="0"/>
                </a:moveTo>
                <a:lnTo>
                  <a:pt x="24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30" name="Arc 17"/>
          <p:cNvSpPr>
            <a:spLocks/>
          </p:cNvSpPr>
          <p:nvPr/>
        </p:nvSpPr>
        <p:spPr bwMode="auto">
          <a:xfrm>
            <a:off x="1096963" y="2003425"/>
            <a:ext cx="1322387" cy="1104900"/>
          </a:xfrm>
          <a:custGeom>
            <a:avLst/>
            <a:gdLst>
              <a:gd name="T0" fmla="*/ 0 w 33561"/>
              <a:gd name="T1" fmla="*/ 2147483647 h 21600"/>
              <a:gd name="T2" fmla="*/ 2147483647 w 33561"/>
              <a:gd name="T3" fmla="*/ 2147483647 h 21600"/>
              <a:gd name="T4" fmla="*/ 2147483647 w 33561"/>
              <a:gd name="T5" fmla="*/ 2147483647 h 21600"/>
              <a:gd name="T6" fmla="*/ 0 60000 65536"/>
              <a:gd name="T7" fmla="*/ 0 60000 65536"/>
              <a:gd name="T8" fmla="*/ 0 60000 65536"/>
              <a:gd name="T9" fmla="*/ 0 w 33561"/>
              <a:gd name="T10" fmla="*/ 0 h 21600"/>
              <a:gd name="T11" fmla="*/ 33561 w 335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561" h="21600" fill="none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</a:path>
              <a:path w="33561" h="21600" stroke="0" extrusionOk="0">
                <a:moveTo>
                  <a:pt x="-1" y="4571"/>
                </a:moveTo>
                <a:cubicBezTo>
                  <a:pt x="3796" y="1609"/>
                  <a:pt x="8473" y="-1"/>
                  <a:pt x="13289" y="0"/>
                </a:cubicBezTo>
                <a:cubicBezTo>
                  <a:pt x="22342" y="0"/>
                  <a:pt x="30435" y="5646"/>
                  <a:pt x="33560" y="14143"/>
                </a:cubicBezTo>
                <a:lnTo>
                  <a:pt x="13289" y="2160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31" name="Text Box 18"/>
          <p:cNvSpPr txBox="1">
            <a:spLocks noChangeArrowheads="1"/>
          </p:cNvSpPr>
          <p:nvPr/>
        </p:nvSpPr>
        <p:spPr bwMode="auto">
          <a:xfrm>
            <a:off x="2971800" y="4133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2" name="Text Box 19"/>
          <p:cNvSpPr txBox="1">
            <a:spLocks noChangeArrowheads="1"/>
          </p:cNvSpPr>
          <p:nvPr/>
        </p:nvSpPr>
        <p:spPr bwMode="auto">
          <a:xfrm>
            <a:off x="36576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3" name="Text Box 20"/>
          <p:cNvSpPr txBox="1">
            <a:spLocks noChangeArrowheads="1"/>
          </p:cNvSpPr>
          <p:nvPr/>
        </p:nvSpPr>
        <p:spPr bwMode="auto">
          <a:xfrm>
            <a:off x="2971800" y="2686050"/>
            <a:ext cx="182563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4" name="Text Box 21"/>
          <p:cNvSpPr txBox="1">
            <a:spLocks noChangeArrowheads="1"/>
          </p:cNvSpPr>
          <p:nvPr/>
        </p:nvSpPr>
        <p:spPr bwMode="auto">
          <a:xfrm>
            <a:off x="838200" y="198120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35" name="Text Box 22"/>
          <p:cNvSpPr txBox="1">
            <a:spLocks noChangeArrowheads="1"/>
          </p:cNvSpPr>
          <p:nvPr/>
        </p:nvSpPr>
        <p:spPr bwMode="auto">
          <a:xfrm>
            <a:off x="1614488" y="4337050"/>
            <a:ext cx="1825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－</a:t>
            </a:r>
          </a:p>
        </p:txBody>
      </p:sp>
      <p:pic>
        <p:nvPicPr>
          <p:cNvPr id="550936" name="Picture 23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0763" y="2849563"/>
            <a:ext cx="3508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7" name="Arc 24"/>
          <p:cNvSpPr>
            <a:spLocks/>
          </p:cNvSpPr>
          <p:nvPr/>
        </p:nvSpPr>
        <p:spPr bwMode="auto">
          <a:xfrm>
            <a:off x="2827338" y="3152775"/>
            <a:ext cx="1517650" cy="1247775"/>
          </a:xfrm>
          <a:custGeom>
            <a:avLst/>
            <a:gdLst>
              <a:gd name="T0" fmla="*/ 2147483647 w 27664"/>
              <a:gd name="T1" fmla="*/ 0 h 35778"/>
              <a:gd name="T2" fmla="*/ 0 w 27664"/>
              <a:gd name="T3" fmla="*/ 2147483647 h 35778"/>
              <a:gd name="T4" fmla="*/ 2147483647 w 27664"/>
              <a:gd name="T5" fmla="*/ 2147483647 h 35778"/>
              <a:gd name="T6" fmla="*/ 0 60000 65536"/>
              <a:gd name="T7" fmla="*/ 0 60000 65536"/>
              <a:gd name="T8" fmla="*/ 0 60000 65536"/>
              <a:gd name="T9" fmla="*/ 0 w 27664"/>
              <a:gd name="T10" fmla="*/ 0 h 35778"/>
              <a:gd name="T11" fmla="*/ 27664 w 27664"/>
              <a:gd name="T12" fmla="*/ 35778 h 357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664" h="35778" fill="none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</a:path>
              <a:path w="27664" h="35778" stroke="0" extrusionOk="0">
                <a:moveTo>
                  <a:pt x="22359" y="-1"/>
                </a:moveTo>
                <a:cubicBezTo>
                  <a:pt x="25779" y="3931"/>
                  <a:pt x="27664" y="8966"/>
                  <a:pt x="27664" y="14178"/>
                </a:cubicBezTo>
                <a:cubicBezTo>
                  <a:pt x="27664" y="26107"/>
                  <a:pt x="17993" y="35778"/>
                  <a:pt x="6064" y="35778"/>
                </a:cubicBezTo>
                <a:cubicBezTo>
                  <a:pt x="4011" y="35778"/>
                  <a:pt x="1969" y="35485"/>
                  <a:pt x="-1" y="34909"/>
                </a:cubicBezTo>
                <a:lnTo>
                  <a:pt x="6064" y="1417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sm" len="sm"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38" name="Picture 2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524250"/>
            <a:ext cx="39528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39" name="Arc 26"/>
          <p:cNvSpPr>
            <a:spLocks/>
          </p:cNvSpPr>
          <p:nvPr/>
        </p:nvSpPr>
        <p:spPr bwMode="auto">
          <a:xfrm>
            <a:off x="2208213" y="3035300"/>
            <a:ext cx="1096962" cy="1177925"/>
          </a:xfrm>
          <a:custGeom>
            <a:avLst/>
            <a:gdLst>
              <a:gd name="T0" fmla="*/ 2147483647 w 21600"/>
              <a:gd name="T1" fmla="*/ 0 h 35787"/>
              <a:gd name="T2" fmla="*/ 2147483647 w 21600"/>
              <a:gd name="T3" fmla="*/ 2147483647 h 35787"/>
              <a:gd name="T4" fmla="*/ 0 w 21600"/>
              <a:gd name="T5" fmla="*/ 2147483647 h 35787"/>
              <a:gd name="T6" fmla="*/ 0 60000 65536"/>
              <a:gd name="T7" fmla="*/ 0 60000 65536"/>
              <a:gd name="T8" fmla="*/ 0 60000 65536"/>
              <a:gd name="T9" fmla="*/ 0 w 21600"/>
              <a:gd name="T10" fmla="*/ 0 h 35787"/>
              <a:gd name="T11" fmla="*/ 21600 w 21600"/>
              <a:gd name="T12" fmla="*/ 35787 h 357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5787" fill="none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</a:path>
              <a:path w="21600" h="35787" stroke="0" extrusionOk="0">
                <a:moveTo>
                  <a:pt x="12040" y="-1"/>
                </a:moveTo>
                <a:cubicBezTo>
                  <a:pt x="18015" y="4011"/>
                  <a:pt x="21600" y="10735"/>
                  <a:pt x="21600" y="17933"/>
                </a:cubicBezTo>
                <a:cubicBezTo>
                  <a:pt x="21600" y="25080"/>
                  <a:pt x="18064" y="31764"/>
                  <a:pt x="12156" y="35787"/>
                </a:cubicBezTo>
                <a:lnTo>
                  <a:pt x="0" y="17933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0" name="Arc 27"/>
          <p:cNvSpPr>
            <a:spLocks/>
          </p:cNvSpPr>
          <p:nvPr/>
        </p:nvSpPr>
        <p:spPr bwMode="auto">
          <a:xfrm>
            <a:off x="1458913" y="3597275"/>
            <a:ext cx="1962150" cy="544513"/>
          </a:xfrm>
          <a:custGeom>
            <a:avLst/>
            <a:gdLst>
              <a:gd name="T0" fmla="*/ 2147483647 w 21324"/>
              <a:gd name="T1" fmla="*/ 2147483647 h 13796"/>
              <a:gd name="T2" fmla="*/ 0 w 21324"/>
              <a:gd name="T3" fmla="*/ 2147483647 h 13796"/>
              <a:gd name="T4" fmla="*/ 2147483647 w 21324"/>
              <a:gd name="T5" fmla="*/ 0 h 13796"/>
              <a:gd name="T6" fmla="*/ 0 60000 65536"/>
              <a:gd name="T7" fmla="*/ 0 60000 65536"/>
              <a:gd name="T8" fmla="*/ 0 60000 65536"/>
              <a:gd name="T9" fmla="*/ 0 w 21324"/>
              <a:gd name="T10" fmla="*/ 0 h 13796"/>
              <a:gd name="T11" fmla="*/ 21324 w 21324"/>
              <a:gd name="T12" fmla="*/ 13796 h 137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24" h="13796" fill="none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</a:path>
              <a:path w="21324" h="13796" stroke="0" extrusionOk="0">
                <a:moveTo>
                  <a:pt x="4703" y="13796"/>
                </a:moveTo>
                <a:cubicBezTo>
                  <a:pt x="2238" y="10826"/>
                  <a:pt x="614" y="7250"/>
                  <a:pt x="-1" y="3441"/>
                </a:cubicBezTo>
                <a:lnTo>
                  <a:pt x="21324" y="0"/>
                </a:lnTo>
                <a:close/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 type="arrow" w="med" len="med"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41" name="Text Box 28"/>
          <p:cNvSpPr txBox="1">
            <a:spLocks noChangeArrowheads="1"/>
          </p:cNvSpPr>
          <p:nvPr/>
        </p:nvSpPr>
        <p:spPr bwMode="auto">
          <a:xfrm>
            <a:off x="1614488" y="3778250"/>
            <a:ext cx="1381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2" name="Arc 29"/>
          <p:cNvSpPr>
            <a:spLocks/>
          </p:cNvSpPr>
          <p:nvPr/>
        </p:nvSpPr>
        <p:spPr bwMode="auto">
          <a:xfrm>
            <a:off x="3249613" y="2992438"/>
            <a:ext cx="1662112" cy="617537"/>
          </a:xfrm>
          <a:custGeom>
            <a:avLst/>
            <a:gdLst>
              <a:gd name="T0" fmla="*/ 2147483647 w 19631"/>
              <a:gd name="T1" fmla="*/ 0 h 17176"/>
              <a:gd name="T2" fmla="*/ 2147483647 w 19631"/>
              <a:gd name="T3" fmla="*/ 2147483647 h 17176"/>
              <a:gd name="T4" fmla="*/ 0 w 19631"/>
              <a:gd name="T5" fmla="*/ 2147483647 h 17176"/>
              <a:gd name="T6" fmla="*/ 0 60000 65536"/>
              <a:gd name="T7" fmla="*/ 0 60000 65536"/>
              <a:gd name="T8" fmla="*/ 0 60000 65536"/>
              <a:gd name="T9" fmla="*/ 0 w 19631"/>
              <a:gd name="T10" fmla="*/ 0 h 17176"/>
              <a:gd name="T11" fmla="*/ 19631 w 19631"/>
              <a:gd name="T12" fmla="*/ 17176 h 17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31" h="17176" fill="none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</a:path>
              <a:path w="19631" h="17176" stroke="0" extrusionOk="0">
                <a:moveTo>
                  <a:pt x="13097" y="-1"/>
                </a:moveTo>
                <a:cubicBezTo>
                  <a:pt x="15911" y="2145"/>
                  <a:pt x="18155" y="4950"/>
                  <a:pt x="19631" y="8166"/>
                </a:cubicBezTo>
                <a:lnTo>
                  <a:pt x="0" y="1717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3" name="Arc 30"/>
          <p:cNvSpPr>
            <a:spLocks/>
          </p:cNvSpPr>
          <p:nvPr/>
        </p:nvSpPr>
        <p:spPr bwMode="auto">
          <a:xfrm>
            <a:off x="2819400" y="3600450"/>
            <a:ext cx="2300288" cy="876300"/>
          </a:xfrm>
          <a:custGeom>
            <a:avLst/>
            <a:gdLst>
              <a:gd name="T0" fmla="*/ 2147483647 w 27182"/>
              <a:gd name="T1" fmla="*/ 2147483647 h 21600"/>
              <a:gd name="T2" fmla="*/ 0 w 27182"/>
              <a:gd name="T3" fmla="*/ 2147483647 h 21600"/>
              <a:gd name="T4" fmla="*/ 2147483647 w 27182"/>
              <a:gd name="T5" fmla="*/ 0 h 21600"/>
              <a:gd name="T6" fmla="*/ 0 60000 65536"/>
              <a:gd name="T7" fmla="*/ 0 60000 65536"/>
              <a:gd name="T8" fmla="*/ 0 60000 65536"/>
              <a:gd name="T9" fmla="*/ 0 w 27182"/>
              <a:gd name="T10" fmla="*/ 0 h 21600"/>
              <a:gd name="T11" fmla="*/ 27182 w 2718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82" h="21600" fill="none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</a:path>
              <a:path w="27182" h="21600" stroke="0" extrusionOk="0">
                <a:moveTo>
                  <a:pt x="27181" y="4159"/>
                </a:moveTo>
                <a:cubicBezTo>
                  <a:pt x="25193" y="14292"/>
                  <a:pt x="16311" y="21599"/>
                  <a:pt x="5986" y="21600"/>
                </a:cubicBezTo>
                <a:cubicBezTo>
                  <a:pt x="3960" y="21600"/>
                  <a:pt x="1945" y="21315"/>
                  <a:pt x="0" y="20753"/>
                </a:cubicBezTo>
                <a:lnTo>
                  <a:pt x="5986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550944" name="Text Box 31"/>
          <p:cNvSpPr txBox="1">
            <a:spLocks noChangeArrowheads="1"/>
          </p:cNvSpPr>
          <p:nvPr/>
        </p:nvSpPr>
        <p:spPr bwMode="auto">
          <a:xfrm>
            <a:off x="2743200" y="4514850"/>
            <a:ext cx="1825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45" name="Text Box 32"/>
          <p:cNvSpPr txBox="1">
            <a:spLocks noChangeArrowheads="1"/>
          </p:cNvSpPr>
          <p:nvPr/>
        </p:nvSpPr>
        <p:spPr bwMode="auto">
          <a:xfrm>
            <a:off x="4762500" y="2339975"/>
            <a:ext cx="1490663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先生的工作發展</a:t>
            </a:r>
          </a:p>
        </p:txBody>
      </p:sp>
      <p:sp>
        <p:nvSpPr>
          <p:cNvPr id="550946" name="Text Box 33"/>
          <p:cNvSpPr txBox="1">
            <a:spLocks noChangeArrowheads="1"/>
          </p:cNvSpPr>
          <p:nvPr/>
        </p:nvSpPr>
        <p:spPr bwMode="auto">
          <a:xfrm>
            <a:off x="6253163" y="2870200"/>
            <a:ext cx="909637" cy="3810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收入穩定</a:t>
            </a:r>
          </a:p>
        </p:txBody>
      </p:sp>
      <p:sp>
        <p:nvSpPr>
          <p:cNvPr id="550947" name="Text Box 34"/>
          <p:cNvSpPr txBox="1">
            <a:spLocks noChangeArrowheads="1"/>
          </p:cNvSpPr>
          <p:nvPr/>
        </p:nvSpPr>
        <p:spPr bwMode="auto">
          <a:xfrm>
            <a:off x="6124575" y="1676400"/>
            <a:ext cx="1036638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東部學校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的發展</a:t>
            </a:r>
          </a:p>
        </p:txBody>
      </p:sp>
      <p:sp>
        <p:nvSpPr>
          <p:cNvPr id="550948" name="Text Box 35"/>
          <p:cNvSpPr txBox="1">
            <a:spLocks noChangeArrowheads="1"/>
          </p:cNvSpPr>
          <p:nvPr/>
        </p:nvSpPr>
        <p:spPr bwMode="auto">
          <a:xfrm>
            <a:off x="7550150" y="2339975"/>
            <a:ext cx="971550" cy="26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從事研究</a:t>
            </a:r>
          </a:p>
        </p:txBody>
      </p:sp>
      <p:sp>
        <p:nvSpPr>
          <p:cNvPr id="550949" name="Arc 36"/>
          <p:cNvSpPr>
            <a:spLocks/>
          </p:cNvSpPr>
          <p:nvPr/>
        </p:nvSpPr>
        <p:spPr bwMode="auto">
          <a:xfrm>
            <a:off x="5475288" y="1939925"/>
            <a:ext cx="623887" cy="565150"/>
          </a:xfrm>
          <a:custGeom>
            <a:avLst/>
            <a:gdLst>
              <a:gd name="T0" fmla="*/ 0 w 20789"/>
              <a:gd name="T1" fmla="*/ 2147483647 h 21600"/>
              <a:gd name="T2" fmla="*/ 2147483647 w 20789"/>
              <a:gd name="T3" fmla="*/ 147159931 h 21600"/>
              <a:gd name="T4" fmla="*/ 2147483647 w 20789"/>
              <a:gd name="T5" fmla="*/ 2147483647 h 21600"/>
              <a:gd name="T6" fmla="*/ 0 60000 65536"/>
              <a:gd name="T7" fmla="*/ 0 60000 65536"/>
              <a:gd name="T8" fmla="*/ 0 60000 65536"/>
              <a:gd name="T9" fmla="*/ 0 w 20789"/>
              <a:gd name="T10" fmla="*/ 0 h 21600"/>
              <a:gd name="T11" fmla="*/ 20789 w 207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9" h="21600" fill="none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</a:path>
              <a:path w="20789" h="21600" stroke="0" extrusionOk="0">
                <a:moveTo>
                  <a:pt x="-1" y="13583"/>
                </a:moveTo>
                <a:cubicBezTo>
                  <a:pt x="3278" y="5380"/>
                  <a:pt x="11222" y="-1"/>
                  <a:pt x="20057" y="0"/>
                </a:cubicBezTo>
                <a:cubicBezTo>
                  <a:pt x="20301" y="0"/>
                  <a:pt x="20545" y="4"/>
                  <a:pt x="20788" y="12"/>
                </a:cubicBezTo>
                <a:lnTo>
                  <a:pt x="20057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0" name="Arc 37"/>
          <p:cNvSpPr>
            <a:spLocks/>
          </p:cNvSpPr>
          <p:nvPr/>
        </p:nvSpPr>
        <p:spPr bwMode="auto">
          <a:xfrm>
            <a:off x="5475288" y="2605088"/>
            <a:ext cx="712787" cy="331787"/>
          </a:xfrm>
          <a:custGeom>
            <a:avLst/>
            <a:gdLst>
              <a:gd name="T0" fmla="*/ 2147483647 w 21529"/>
              <a:gd name="T1" fmla="*/ 2147483647 h 21596"/>
              <a:gd name="T2" fmla="*/ 0 w 21529"/>
              <a:gd name="T3" fmla="*/ 1493565772 h 21596"/>
              <a:gd name="T4" fmla="*/ 2147483647 w 21529"/>
              <a:gd name="T5" fmla="*/ 0 h 21596"/>
              <a:gd name="T6" fmla="*/ 0 60000 65536"/>
              <a:gd name="T7" fmla="*/ 0 60000 65536"/>
              <a:gd name="T8" fmla="*/ 0 60000 65536"/>
              <a:gd name="T9" fmla="*/ 0 w 21529"/>
              <a:gd name="T10" fmla="*/ 0 h 21596"/>
              <a:gd name="T11" fmla="*/ 21529 w 21529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9" h="21596" fill="none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</a:path>
              <a:path w="21529" h="21596" stroke="0" extrusionOk="0">
                <a:moveTo>
                  <a:pt x="21118" y="21596"/>
                </a:moveTo>
                <a:cubicBezTo>
                  <a:pt x="10025" y="21385"/>
                  <a:pt x="895" y="12804"/>
                  <a:pt x="-1" y="1745"/>
                </a:cubicBezTo>
                <a:lnTo>
                  <a:pt x="21529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1" name="Arc 38"/>
          <p:cNvSpPr>
            <a:spLocks/>
          </p:cNvSpPr>
          <p:nvPr/>
        </p:nvSpPr>
        <p:spPr bwMode="auto">
          <a:xfrm>
            <a:off x="7031038" y="2605088"/>
            <a:ext cx="842962" cy="320675"/>
          </a:xfrm>
          <a:custGeom>
            <a:avLst/>
            <a:gdLst>
              <a:gd name="T0" fmla="*/ 2147483647 w 21480"/>
              <a:gd name="T1" fmla="*/ 1964738411 h 20839"/>
              <a:gd name="T2" fmla="*/ 2147483647 w 21480"/>
              <a:gd name="T3" fmla="*/ 2147483647 h 20839"/>
              <a:gd name="T4" fmla="*/ 0 w 21480"/>
              <a:gd name="T5" fmla="*/ 0 h 20839"/>
              <a:gd name="T6" fmla="*/ 0 60000 65536"/>
              <a:gd name="T7" fmla="*/ 0 60000 65536"/>
              <a:gd name="T8" fmla="*/ 0 60000 65536"/>
              <a:gd name="T9" fmla="*/ 0 w 21480"/>
              <a:gd name="T10" fmla="*/ 0 h 20839"/>
              <a:gd name="T11" fmla="*/ 21480 w 21480"/>
              <a:gd name="T12" fmla="*/ 20839 h 20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0" h="20839" fill="none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</a:path>
              <a:path w="21480" h="20839" stroke="0" extrusionOk="0">
                <a:moveTo>
                  <a:pt x="21479" y="2276"/>
                </a:moveTo>
                <a:cubicBezTo>
                  <a:pt x="20541" y="11127"/>
                  <a:pt x="14270" y="18497"/>
                  <a:pt x="5682" y="20838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52" name="Arc 39"/>
          <p:cNvSpPr>
            <a:spLocks/>
          </p:cNvSpPr>
          <p:nvPr/>
        </p:nvSpPr>
        <p:spPr bwMode="auto">
          <a:xfrm>
            <a:off x="7161213" y="2009775"/>
            <a:ext cx="677862" cy="396875"/>
          </a:xfrm>
          <a:custGeom>
            <a:avLst/>
            <a:gdLst>
              <a:gd name="T0" fmla="*/ 2147483647 w 20482"/>
              <a:gd name="T1" fmla="*/ 0 h 21596"/>
              <a:gd name="T2" fmla="*/ 2147483647 w 20482"/>
              <a:gd name="T3" fmla="*/ 2147483647 h 21596"/>
              <a:gd name="T4" fmla="*/ 0 w 20482"/>
              <a:gd name="T5" fmla="*/ 2147483647 h 21596"/>
              <a:gd name="T6" fmla="*/ 0 60000 65536"/>
              <a:gd name="T7" fmla="*/ 0 60000 65536"/>
              <a:gd name="T8" fmla="*/ 0 60000 65536"/>
              <a:gd name="T9" fmla="*/ 0 w 20482"/>
              <a:gd name="T10" fmla="*/ 0 h 21596"/>
              <a:gd name="T11" fmla="*/ 20482 w 20482"/>
              <a:gd name="T12" fmla="*/ 21596 h 21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2" h="21596" fill="none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</a:path>
              <a:path w="20482" h="21596" stroke="0" extrusionOk="0">
                <a:moveTo>
                  <a:pt x="415" y="0"/>
                </a:moveTo>
                <a:cubicBezTo>
                  <a:pt x="9548" y="175"/>
                  <a:pt x="17582" y="6076"/>
                  <a:pt x="20482" y="14737"/>
                </a:cubicBezTo>
                <a:lnTo>
                  <a:pt x="0" y="21596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53" name="Picture 40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2273300"/>
            <a:ext cx="4556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54" name="Text Box 41"/>
          <p:cNvSpPr txBox="1">
            <a:spLocks noChangeArrowheads="1"/>
          </p:cNvSpPr>
          <p:nvPr/>
        </p:nvSpPr>
        <p:spPr bwMode="auto">
          <a:xfrm>
            <a:off x="5994400" y="273843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5" name="Text Box 42"/>
          <p:cNvSpPr txBox="1">
            <a:spLocks noChangeArrowheads="1"/>
          </p:cNvSpPr>
          <p:nvPr/>
        </p:nvSpPr>
        <p:spPr bwMode="auto">
          <a:xfrm>
            <a:off x="7226300" y="2073275"/>
            <a:ext cx="193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6" name="Text Box 43"/>
          <p:cNvSpPr txBox="1">
            <a:spLocks noChangeArrowheads="1"/>
          </p:cNvSpPr>
          <p:nvPr/>
        </p:nvSpPr>
        <p:spPr bwMode="auto">
          <a:xfrm>
            <a:off x="5605463" y="2139950"/>
            <a:ext cx="19526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7" name="Text Box 44"/>
          <p:cNvSpPr txBox="1">
            <a:spLocks noChangeArrowheads="1"/>
          </p:cNvSpPr>
          <p:nvPr/>
        </p:nvSpPr>
        <p:spPr bwMode="auto">
          <a:xfrm>
            <a:off x="7550150" y="2605088"/>
            <a:ext cx="1936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8" name="Text Box 45"/>
          <p:cNvSpPr txBox="1">
            <a:spLocks noChangeArrowheads="1"/>
          </p:cNvSpPr>
          <p:nvPr/>
        </p:nvSpPr>
        <p:spPr bwMode="auto">
          <a:xfrm>
            <a:off x="5943600" y="4667250"/>
            <a:ext cx="131763" cy="11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59" name="Text Box 46"/>
          <p:cNvSpPr txBox="1">
            <a:spLocks noChangeArrowheads="1"/>
          </p:cNvSpPr>
          <p:nvPr/>
        </p:nvSpPr>
        <p:spPr bwMode="auto">
          <a:xfrm>
            <a:off x="6096000" y="3532188"/>
            <a:ext cx="10001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0" name="Text Box 47"/>
          <p:cNvSpPr txBox="1">
            <a:spLocks noChangeArrowheads="1"/>
          </p:cNvSpPr>
          <p:nvPr/>
        </p:nvSpPr>
        <p:spPr bwMode="auto">
          <a:xfrm>
            <a:off x="7239000" y="3143250"/>
            <a:ext cx="2190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61" name="Text Box 48"/>
          <p:cNvSpPr txBox="1">
            <a:spLocks noChangeArrowheads="1"/>
          </p:cNvSpPr>
          <p:nvPr/>
        </p:nvSpPr>
        <p:spPr bwMode="auto">
          <a:xfrm>
            <a:off x="8004175" y="3690938"/>
            <a:ext cx="131763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62" name="Picture 49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362450"/>
            <a:ext cx="3079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3" name="Text Box 50"/>
          <p:cNvSpPr txBox="1">
            <a:spLocks noChangeArrowheads="1"/>
          </p:cNvSpPr>
          <p:nvPr/>
        </p:nvSpPr>
        <p:spPr bwMode="auto">
          <a:xfrm>
            <a:off x="6248400" y="3814763"/>
            <a:ext cx="1219200" cy="39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太太留在花蓮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的意願</a:t>
            </a:r>
          </a:p>
        </p:txBody>
      </p:sp>
      <p:sp>
        <p:nvSpPr>
          <p:cNvPr id="550964" name="Text Box 51"/>
          <p:cNvSpPr txBox="1">
            <a:spLocks noChangeArrowheads="1"/>
          </p:cNvSpPr>
          <p:nvPr/>
        </p:nvSpPr>
        <p:spPr bwMode="auto">
          <a:xfrm>
            <a:off x="7170738" y="3344863"/>
            <a:ext cx="1141412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事業上求發展</a:t>
            </a:r>
          </a:p>
        </p:txBody>
      </p:sp>
      <p:sp>
        <p:nvSpPr>
          <p:cNvPr id="550965" name="Arc 52"/>
          <p:cNvSpPr>
            <a:spLocks/>
          </p:cNvSpPr>
          <p:nvPr/>
        </p:nvSpPr>
        <p:spPr bwMode="auto">
          <a:xfrm>
            <a:off x="5835650" y="3503613"/>
            <a:ext cx="339725" cy="346075"/>
          </a:xfrm>
          <a:custGeom>
            <a:avLst/>
            <a:gdLst>
              <a:gd name="T0" fmla="*/ 2147483647 w 16753"/>
              <a:gd name="T1" fmla="*/ 2147483647 h 21600"/>
              <a:gd name="T2" fmla="*/ 0 w 16753"/>
              <a:gd name="T3" fmla="*/ 2147483647 h 21600"/>
              <a:gd name="T4" fmla="*/ 2147483647 w 16753"/>
              <a:gd name="T5" fmla="*/ 0 h 21600"/>
              <a:gd name="T6" fmla="*/ 0 60000 65536"/>
              <a:gd name="T7" fmla="*/ 0 60000 65536"/>
              <a:gd name="T8" fmla="*/ 0 60000 65536"/>
              <a:gd name="T9" fmla="*/ 0 w 16753"/>
              <a:gd name="T10" fmla="*/ 0 h 21600"/>
              <a:gd name="T11" fmla="*/ 16753 w 167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53" h="21600" fill="none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</a:path>
              <a:path w="16753" h="21600" stroke="0" extrusionOk="0">
                <a:moveTo>
                  <a:pt x="16753" y="21579"/>
                </a:moveTo>
                <a:cubicBezTo>
                  <a:pt x="16439" y="21593"/>
                  <a:pt x="16125" y="21599"/>
                  <a:pt x="15811" y="21600"/>
                </a:cubicBezTo>
                <a:cubicBezTo>
                  <a:pt x="9813" y="21600"/>
                  <a:pt x="4085" y="19106"/>
                  <a:pt x="-1" y="14716"/>
                </a:cubicBezTo>
                <a:lnTo>
                  <a:pt x="15811" y="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6" name="Arc 53"/>
          <p:cNvSpPr>
            <a:spLocks/>
          </p:cNvSpPr>
          <p:nvPr/>
        </p:nvSpPr>
        <p:spPr bwMode="auto">
          <a:xfrm>
            <a:off x="7346950" y="3613150"/>
            <a:ext cx="630238" cy="277813"/>
          </a:xfrm>
          <a:custGeom>
            <a:avLst/>
            <a:gdLst>
              <a:gd name="T0" fmla="*/ 2147483647 w 21600"/>
              <a:gd name="T1" fmla="*/ 0 h 21310"/>
              <a:gd name="T2" fmla="*/ 2147483647 w 21600"/>
              <a:gd name="T3" fmla="*/ 2147483647 h 21310"/>
              <a:gd name="T4" fmla="*/ 0 w 21600"/>
              <a:gd name="T5" fmla="*/ 162305361 h 21310"/>
              <a:gd name="T6" fmla="*/ 0 60000 65536"/>
              <a:gd name="T7" fmla="*/ 0 60000 65536"/>
              <a:gd name="T8" fmla="*/ 0 60000 65536"/>
              <a:gd name="T9" fmla="*/ 0 w 21600"/>
              <a:gd name="T10" fmla="*/ 0 h 21310"/>
              <a:gd name="T11" fmla="*/ 21600 w 21600"/>
              <a:gd name="T12" fmla="*/ 21310 h 213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310" fill="none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</a:path>
              <a:path w="21600" h="21310" stroke="0" extrusionOk="0">
                <a:moveTo>
                  <a:pt x="21595" y="0"/>
                </a:moveTo>
                <a:cubicBezTo>
                  <a:pt x="21598" y="143"/>
                  <a:pt x="21600" y="287"/>
                  <a:pt x="21600" y="431"/>
                </a:cubicBezTo>
                <a:cubicBezTo>
                  <a:pt x="21600" y="10228"/>
                  <a:pt x="15005" y="18799"/>
                  <a:pt x="5534" y="21309"/>
                </a:cubicBezTo>
                <a:lnTo>
                  <a:pt x="0" y="431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67" name="Arc 54"/>
          <p:cNvSpPr>
            <a:spLocks/>
          </p:cNvSpPr>
          <p:nvPr/>
        </p:nvSpPr>
        <p:spPr bwMode="auto">
          <a:xfrm>
            <a:off x="7010400" y="3067050"/>
            <a:ext cx="966788" cy="274638"/>
          </a:xfrm>
          <a:custGeom>
            <a:avLst/>
            <a:gdLst>
              <a:gd name="T0" fmla="*/ 2147483647 w 21194"/>
              <a:gd name="T1" fmla="*/ 0 h 20905"/>
              <a:gd name="T2" fmla="*/ 2147483647 w 21194"/>
              <a:gd name="T3" fmla="*/ 2147483647 h 20905"/>
              <a:gd name="T4" fmla="*/ 0 w 21194"/>
              <a:gd name="T5" fmla="*/ 2147483647 h 20905"/>
              <a:gd name="T6" fmla="*/ 0 60000 65536"/>
              <a:gd name="T7" fmla="*/ 0 60000 65536"/>
              <a:gd name="T8" fmla="*/ 0 60000 65536"/>
              <a:gd name="T9" fmla="*/ 0 w 21194"/>
              <a:gd name="T10" fmla="*/ 0 h 20905"/>
              <a:gd name="T11" fmla="*/ 21194 w 21194"/>
              <a:gd name="T12" fmla="*/ 20905 h 209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4" h="20905" fill="none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</a:path>
              <a:path w="21194" h="20905" stroke="0" extrusionOk="0">
                <a:moveTo>
                  <a:pt x="5435" y="0"/>
                </a:moveTo>
                <a:cubicBezTo>
                  <a:pt x="13468" y="2088"/>
                  <a:pt x="19593" y="8595"/>
                  <a:pt x="21194" y="16738"/>
                </a:cubicBezTo>
                <a:lnTo>
                  <a:pt x="0" y="20905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pic>
        <p:nvPicPr>
          <p:cNvPr id="550968" name="Picture 55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6375" y="3367088"/>
            <a:ext cx="30956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69" name="Text Box 56"/>
          <p:cNvSpPr txBox="1">
            <a:spLocks noChangeArrowheads="1"/>
          </p:cNvSpPr>
          <p:nvPr/>
        </p:nvSpPr>
        <p:spPr bwMode="auto">
          <a:xfrm>
            <a:off x="6172200" y="4743450"/>
            <a:ext cx="136048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就近照顧</a:t>
            </a:r>
          </a:p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母親的心願</a:t>
            </a:r>
          </a:p>
        </p:txBody>
      </p:sp>
      <p:sp>
        <p:nvSpPr>
          <p:cNvPr id="550970" name="Arc 57"/>
          <p:cNvSpPr>
            <a:spLocks/>
          </p:cNvSpPr>
          <p:nvPr/>
        </p:nvSpPr>
        <p:spPr bwMode="auto">
          <a:xfrm>
            <a:off x="5715000" y="4133850"/>
            <a:ext cx="457200" cy="838200"/>
          </a:xfrm>
          <a:custGeom>
            <a:avLst/>
            <a:gdLst>
              <a:gd name="T0" fmla="*/ 2147483647 w 22542"/>
              <a:gd name="T1" fmla="*/ 2147483647 h 43200"/>
              <a:gd name="T2" fmla="*/ 2147483647 w 22542"/>
              <a:gd name="T3" fmla="*/ 33023758 h 43200"/>
              <a:gd name="T4" fmla="*/ 2147483647 w 22542"/>
              <a:gd name="T5" fmla="*/ 2147483647 h 43200"/>
              <a:gd name="T6" fmla="*/ 0 60000 65536"/>
              <a:gd name="T7" fmla="*/ 0 60000 65536"/>
              <a:gd name="T8" fmla="*/ 0 60000 65536"/>
              <a:gd name="T9" fmla="*/ 0 w 22542"/>
              <a:gd name="T10" fmla="*/ 0 h 43200"/>
              <a:gd name="T11" fmla="*/ 22542 w 225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42" h="43200" fill="none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</a:path>
              <a:path w="22542" h="43200" stroke="0" extrusionOk="0">
                <a:moveTo>
                  <a:pt x="22542" y="43179"/>
                </a:moveTo>
                <a:cubicBezTo>
                  <a:pt x="22228" y="43193"/>
                  <a:pt x="219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44" y="-1"/>
                  <a:pt x="22088" y="4"/>
                  <a:pt x="22331" y="12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1" name="Arc 58"/>
          <p:cNvSpPr>
            <a:spLocks/>
          </p:cNvSpPr>
          <p:nvPr/>
        </p:nvSpPr>
        <p:spPr bwMode="auto">
          <a:xfrm>
            <a:off x="7389813" y="4133850"/>
            <a:ext cx="614362" cy="914400"/>
          </a:xfrm>
          <a:custGeom>
            <a:avLst/>
            <a:gdLst>
              <a:gd name="T0" fmla="*/ 2147483647 w 21600"/>
              <a:gd name="T1" fmla="*/ 0 h 41456"/>
              <a:gd name="T2" fmla="*/ 2147483647 w 21600"/>
              <a:gd name="T3" fmla="*/ 2147483647 h 41456"/>
              <a:gd name="T4" fmla="*/ 0 w 21600"/>
              <a:gd name="T5" fmla="*/ 2147483647 h 41456"/>
              <a:gd name="T6" fmla="*/ 0 60000 65536"/>
              <a:gd name="T7" fmla="*/ 0 60000 65536"/>
              <a:gd name="T8" fmla="*/ 0 60000 65536"/>
              <a:gd name="T9" fmla="*/ 0 w 21600"/>
              <a:gd name="T10" fmla="*/ 0 h 41456"/>
              <a:gd name="T11" fmla="*/ 21600 w 21600"/>
              <a:gd name="T12" fmla="*/ 41456 h 41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1456" fill="none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</a:path>
              <a:path w="21600" h="41456" stroke="0" extrusionOk="0">
                <a:moveTo>
                  <a:pt x="5345" y="-1"/>
                </a:moveTo>
                <a:cubicBezTo>
                  <a:pt x="14908" y="2442"/>
                  <a:pt x="21600" y="11057"/>
                  <a:pt x="21600" y="20928"/>
                </a:cubicBezTo>
                <a:cubicBezTo>
                  <a:pt x="21600" y="30268"/>
                  <a:pt x="15596" y="38550"/>
                  <a:pt x="6719" y="41456"/>
                </a:cubicBezTo>
                <a:lnTo>
                  <a:pt x="0" y="20928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2" name="Text Box 59"/>
          <p:cNvSpPr txBox="1">
            <a:spLocks noChangeArrowheads="1"/>
          </p:cNvSpPr>
          <p:nvPr/>
        </p:nvSpPr>
        <p:spPr bwMode="auto">
          <a:xfrm>
            <a:off x="7543800" y="4286250"/>
            <a:ext cx="131763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3" name="Text Box 60"/>
          <p:cNvSpPr txBox="1">
            <a:spLocks noChangeArrowheads="1"/>
          </p:cNvSpPr>
          <p:nvPr/>
        </p:nvSpPr>
        <p:spPr bwMode="auto">
          <a:xfrm>
            <a:off x="4648200" y="3908425"/>
            <a:ext cx="1141413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房價</a:t>
            </a:r>
          </a:p>
        </p:txBody>
      </p:sp>
      <p:sp>
        <p:nvSpPr>
          <p:cNvPr id="550974" name="Freeform 61"/>
          <p:cNvSpPr>
            <a:spLocks/>
          </p:cNvSpPr>
          <p:nvPr/>
        </p:nvSpPr>
        <p:spPr bwMode="auto">
          <a:xfrm>
            <a:off x="5429250" y="3921125"/>
            <a:ext cx="600075" cy="128588"/>
          </a:xfrm>
          <a:custGeom>
            <a:avLst/>
            <a:gdLst>
              <a:gd name="T0" fmla="*/ 0 w 378"/>
              <a:gd name="T1" fmla="*/ 2147483647 h 66"/>
              <a:gd name="T2" fmla="*/ 2147483647 w 378"/>
              <a:gd name="T3" fmla="*/ 0 h 66"/>
              <a:gd name="T4" fmla="*/ 0 60000 65536"/>
              <a:gd name="T5" fmla="*/ 0 60000 65536"/>
              <a:gd name="T6" fmla="*/ 0 w 378"/>
              <a:gd name="T7" fmla="*/ 0 h 66"/>
              <a:gd name="T8" fmla="*/ 378 w 378"/>
              <a:gd name="T9" fmla="*/ 66 h 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66">
                <a:moveTo>
                  <a:pt x="0" y="66"/>
                </a:moveTo>
                <a:lnTo>
                  <a:pt x="3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5" name="Freeform 62"/>
          <p:cNvSpPr>
            <a:spLocks/>
          </p:cNvSpPr>
          <p:nvPr/>
        </p:nvSpPr>
        <p:spPr bwMode="auto">
          <a:xfrm>
            <a:off x="5505450" y="3921125"/>
            <a:ext cx="666750" cy="352425"/>
          </a:xfrm>
          <a:custGeom>
            <a:avLst/>
            <a:gdLst>
              <a:gd name="T0" fmla="*/ 0 w 420"/>
              <a:gd name="T1" fmla="*/ 2147483647 h 180"/>
              <a:gd name="T2" fmla="*/ 2147483647 w 420"/>
              <a:gd name="T3" fmla="*/ 0 h 180"/>
              <a:gd name="T4" fmla="*/ 0 60000 65536"/>
              <a:gd name="T5" fmla="*/ 0 60000 65536"/>
              <a:gd name="T6" fmla="*/ 0 w 420"/>
              <a:gd name="T7" fmla="*/ 0 h 180"/>
              <a:gd name="T8" fmla="*/ 420 w 420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0" h="180">
                <a:moveTo>
                  <a:pt x="0" y="180"/>
                </a:moveTo>
                <a:lnTo>
                  <a:pt x="4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50976" name="Text Box 63"/>
          <p:cNvSpPr txBox="1">
            <a:spLocks noChangeArrowheads="1"/>
          </p:cNvSpPr>
          <p:nvPr/>
        </p:nvSpPr>
        <p:spPr bwMode="auto">
          <a:xfrm>
            <a:off x="4876800" y="3344863"/>
            <a:ext cx="1141413" cy="37623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生活品質</a:t>
            </a:r>
          </a:p>
        </p:txBody>
      </p:sp>
      <p:sp>
        <p:nvSpPr>
          <p:cNvPr id="550977" name="Arc 64"/>
          <p:cNvSpPr>
            <a:spLocks/>
          </p:cNvSpPr>
          <p:nvPr/>
        </p:nvSpPr>
        <p:spPr bwMode="auto">
          <a:xfrm>
            <a:off x="5791200" y="3067050"/>
            <a:ext cx="382588" cy="346075"/>
          </a:xfrm>
          <a:custGeom>
            <a:avLst/>
            <a:gdLst>
              <a:gd name="T0" fmla="*/ 0 w 18835"/>
              <a:gd name="T1" fmla="*/ 2147483647 h 21600"/>
              <a:gd name="T2" fmla="*/ 2147483647 w 18835"/>
              <a:gd name="T3" fmla="*/ 4215851 h 21600"/>
              <a:gd name="T4" fmla="*/ 2147483647 w 18835"/>
              <a:gd name="T5" fmla="*/ 2147483647 h 21600"/>
              <a:gd name="T6" fmla="*/ 0 60000 65536"/>
              <a:gd name="T7" fmla="*/ 0 60000 65536"/>
              <a:gd name="T8" fmla="*/ 0 60000 65536"/>
              <a:gd name="T9" fmla="*/ 0 w 18835"/>
              <a:gd name="T10" fmla="*/ 0 h 21600"/>
              <a:gd name="T11" fmla="*/ 18835 w 1883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35" h="21600" fill="none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</a:path>
              <a:path w="18835" h="21600" stroke="0" extrusionOk="0">
                <a:moveTo>
                  <a:pt x="-1" y="10336"/>
                </a:moveTo>
                <a:cubicBezTo>
                  <a:pt x="3923" y="3916"/>
                  <a:pt x="10906" y="-1"/>
                  <a:pt x="18431" y="0"/>
                </a:cubicBezTo>
                <a:cubicBezTo>
                  <a:pt x="18565" y="0"/>
                  <a:pt x="18700" y="1"/>
                  <a:pt x="18835" y="3"/>
                </a:cubicBezTo>
                <a:lnTo>
                  <a:pt x="18431" y="21600"/>
                </a:lnTo>
                <a:close/>
              </a:path>
            </a:pathLst>
          </a:custGeom>
          <a:noFill/>
          <a:ln w="9525">
            <a:solidFill>
              <a:srgbClr val="FFFF00"/>
            </a:solidFill>
            <a:round/>
            <a:headEnd type="arrow" w="med" len="med"/>
            <a:tailEnd/>
          </a:ln>
        </p:spPr>
        <p:txBody>
          <a:bodyPr lIns="0" tIns="0" rIns="0" bIns="0"/>
          <a:lstStyle/>
          <a:p>
            <a:endParaRPr lang="zh-TW" altLang="en-US"/>
          </a:p>
        </p:txBody>
      </p:sp>
      <p:sp>
        <p:nvSpPr>
          <p:cNvPr id="550978" name="Text Box 65"/>
          <p:cNvSpPr txBox="1">
            <a:spLocks noChangeArrowheads="1"/>
          </p:cNvSpPr>
          <p:nvPr/>
        </p:nvSpPr>
        <p:spPr bwMode="auto">
          <a:xfrm>
            <a:off x="5562600" y="3157538"/>
            <a:ext cx="1952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sp>
        <p:nvSpPr>
          <p:cNvPr id="550979" name="Text Box 66"/>
          <p:cNvSpPr txBox="1">
            <a:spLocks noChangeArrowheads="1"/>
          </p:cNvSpPr>
          <p:nvPr/>
        </p:nvSpPr>
        <p:spPr bwMode="auto">
          <a:xfrm>
            <a:off x="4876800" y="3067050"/>
            <a:ext cx="195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＋</a:t>
            </a:r>
          </a:p>
        </p:txBody>
      </p:sp>
      <p:pic>
        <p:nvPicPr>
          <p:cNvPr id="550980" name="Picture 6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524250"/>
            <a:ext cx="3810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81" name="Text Box 68"/>
          <p:cNvSpPr txBox="1">
            <a:spLocks noChangeArrowheads="1"/>
          </p:cNvSpPr>
          <p:nvPr/>
        </p:nvSpPr>
        <p:spPr bwMode="auto">
          <a:xfrm>
            <a:off x="304800" y="5334000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共識的形成：釐清問題的重心在於追求收入穩定、生活品質、快樂。（來自連結三個子系統思考圖的點，其重要性也被先生和太太所共同認同）</a:t>
            </a:r>
          </a:p>
        </p:txBody>
      </p:sp>
    </p:spTree>
    <p:extLst>
      <p:ext uri="{BB962C8B-B14F-4D97-AF65-F5344CB8AC3E}">
        <p14:creationId xmlns:p14="http://schemas.microsoft.com/office/powerpoint/2010/main" val="178160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甘迺迪</a:t>
            </a:r>
            <a:r>
              <a:rPr lang="zh-TW" altLang="en-US" dirty="0" smtClean="0"/>
              <a:t>總統第一次正式會議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280811"/>
              </p:ext>
            </p:extLst>
          </p:nvPr>
        </p:nvGraphicFramePr>
        <p:xfrm>
          <a:off x="476250" y="1340771"/>
          <a:ext cx="8229600" cy="4680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</a:rPr>
                        <a:t>我要大家直接反應，假設赫魯雪夫沒有發瘋，而想掀起第三次世界大戰，我們有什麼勝算？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很明顯，我們不能讓蘇聯在古巴設導彈，我們得把導彈除掉，他們打什麼主意都一樣，除了先發制人別無他法。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肯尼斯，你負責保密，如果在想出對策前走漏消息，會引起恐慌，就會喪失出兵攻擊的機會。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1399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看來我們有三個選擇，第一，先空襲導彈基地；第二，大規模空襲對方空軍以及導彈；還有第三，發動攻擊；當然選擇第一，摧毀那些導彈，看來我們不能等太久，至少要開始準備。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艾奇遜的計畫太荒唐，但他比誰都有經驗。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今晚聽泰勒和狄恩講話，讓我想起豬羅灣的將軍，一直勸我下令，說出兵一定會成功，說卡斯楚會被推翻，說得好像很容易似地。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放棄自己的判斷，是不道德的，不能讓情況失控，我們要盡全力把情況控制住，我明天留在這裡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FF0000"/>
                          </a:solidFill>
                          <a:effectLst/>
                        </a:rPr>
                        <a:t>我們要摧毀的不只是導彈，我們若殺蘇聯軍人，他們會反擊，要是我軍死傷我們會怎麼做？他們會採取行動的，這點我可以保證。</a:t>
                      </a:r>
                      <a:endParaRPr lang="zh-TW" sz="18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34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986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甘迺迪</a:t>
            </a:r>
            <a:r>
              <a:rPr lang="zh-TW" altLang="en-US" dirty="0" smtClean="0"/>
              <a:t>總統</a:t>
            </a:r>
            <a:r>
              <a:rPr lang="zh-TW" altLang="en-US" dirty="0"/>
              <a:t>對軍方對策的心智模式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35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141128" y="1556793"/>
            <a:ext cx="6167176" cy="4766090"/>
            <a:chOff x="1141128" y="1556793"/>
            <a:chExt cx="6167176" cy="476609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128" y="1556793"/>
              <a:ext cx="6167176" cy="476609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21" name="文字方塊 20"/>
            <p:cNvSpPr txBox="1"/>
            <p:nvPr/>
          </p:nvSpPr>
          <p:spPr>
            <a:xfrm>
              <a:off x="5220072" y="20608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5944517" y="34290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3419872" y="508518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2267744" y="22132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1948426" y="382881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737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軍方的心智模式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36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6588029" cy="44357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52831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五十年前古巴飛彈危機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37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4644008" y="2057573"/>
            <a:ext cx="4320480" cy="3973333"/>
            <a:chOff x="1141128" y="1556793"/>
            <a:chExt cx="6167176" cy="476609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128" y="1556793"/>
              <a:ext cx="6167176" cy="476609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6" name="文字方塊 5"/>
            <p:cNvSpPr txBox="1"/>
            <p:nvPr/>
          </p:nvSpPr>
          <p:spPr>
            <a:xfrm>
              <a:off x="5220072" y="20608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944517" y="34290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3419872" y="508518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267744" y="22132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1948426" y="382881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2057573"/>
            <a:ext cx="4427984" cy="29813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2" name="文字方塊 11"/>
          <p:cNvSpPr txBox="1"/>
          <p:nvPr/>
        </p:nvSpPr>
        <p:spPr>
          <a:xfrm>
            <a:off x="1187624" y="1534353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軍方的心智模式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5407702" y="1552618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甘迺迪</a:t>
            </a:r>
            <a:r>
              <a:rPr lang="zh-TW" altLang="en-US" sz="2800" dirty="0" smtClean="0"/>
              <a:t>的</a:t>
            </a:r>
            <a:r>
              <a:rPr lang="zh-TW" altLang="en-US" sz="2800" dirty="0"/>
              <a:t>心智模式</a:t>
            </a:r>
          </a:p>
        </p:txBody>
      </p:sp>
    </p:spTree>
    <p:extLst>
      <p:ext uri="{BB962C8B-B14F-4D97-AF65-F5344CB8AC3E}">
        <p14:creationId xmlns:p14="http://schemas.microsoft.com/office/powerpoint/2010/main" val="3606894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古巴危機</a:t>
            </a:r>
            <a:r>
              <a:rPr lang="zh-TW" altLang="en-US" dirty="0" smtClean="0"/>
              <a:t>的表象解與根本解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38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11714"/>
            <a:ext cx="5186371" cy="48965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cxnSp>
        <p:nvCxnSpPr>
          <p:cNvPr id="5" name="直線接點 4"/>
          <p:cNvCxnSpPr/>
          <p:nvPr/>
        </p:nvCxnSpPr>
        <p:spPr>
          <a:xfrm flipV="1">
            <a:off x="5060159" y="3876237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V="1">
            <a:off x="5132167" y="3933056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73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人生的</a:t>
            </a:r>
            <a:r>
              <a:rPr lang="zh-TW" altLang="en-US" dirty="0"/>
              <a:t>意義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39</a:t>
            </a:fld>
            <a:endParaRPr lang="en-US" altLang="zh-TW"/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1583981" y="1196752"/>
            <a:ext cx="5436291" cy="484051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07656" y="1872310"/>
            <a:ext cx="1282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  名利追求</a:t>
            </a:r>
            <a:endParaRPr lang="zh-TW" altLang="en-US" sz="2000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18147" y="3534569"/>
            <a:ext cx="1282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人生不滿足</a:t>
            </a:r>
            <a:endParaRPr lang="zh-TW" altLang="en-US" sz="20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24510" y="5269826"/>
            <a:ext cx="12824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endParaRPr lang="zh-TW" altLang="en-US" sz="2000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重生與聖別</a:t>
            </a:r>
            <a:endParaRPr lang="zh-TW" altLang="en-US" sz="20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239223" y="3263304"/>
            <a:ext cx="256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信</a:t>
            </a:r>
            <a:endParaRPr lang="zh-TW" altLang="en-US" sz="2000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008438" y="1671638"/>
            <a:ext cx="919162" cy="1941512"/>
            <a:chOff x="2525" y="1053"/>
            <a:chExt cx="579" cy="1223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702" y="1210"/>
              <a:ext cx="137" cy="88"/>
            </a:xfrm>
            <a:custGeom>
              <a:avLst/>
              <a:gdLst>
                <a:gd name="T0" fmla="*/ 0 w 137"/>
                <a:gd name="T1" fmla="*/ 0 h 88"/>
                <a:gd name="T2" fmla="*/ 108 w 137"/>
                <a:gd name="T3" fmla="*/ 88 h 88"/>
                <a:gd name="T4" fmla="*/ 137 w 137"/>
                <a:gd name="T5" fmla="*/ 20 h 88"/>
                <a:gd name="T6" fmla="*/ 0 w 137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7"/>
                <a:gd name="T13" fmla="*/ 0 h 88"/>
                <a:gd name="T14" fmla="*/ 137 w 137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7" h="88">
                  <a:moveTo>
                    <a:pt x="0" y="0"/>
                  </a:moveTo>
                  <a:lnTo>
                    <a:pt x="108" y="88"/>
                  </a:lnTo>
                  <a:lnTo>
                    <a:pt x="13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2525" y="1053"/>
              <a:ext cx="579" cy="1223"/>
              <a:chOff x="2525" y="1053"/>
              <a:chExt cx="579" cy="1223"/>
            </a:xfrm>
          </p:grpSpPr>
          <p:sp>
            <p:nvSpPr>
              <p:cNvPr id="12" name="Arc 11"/>
              <p:cNvSpPr>
                <a:spLocks/>
              </p:cNvSpPr>
              <p:nvPr/>
            </p:nvSpPr>
            <p:spPr bwMode="auto">
              <a:xfrm>
                <a:off x="2525" y="1262"/>
                <a:ext cx="579" cy="1014"/>
              </a:xfrm>
              <a:custGeom>
                <a:avLst/>
                <a:gdLst>
                  <a:gd name="T0" fmla="*/ 0 w 21600"/>
                  <a:gd name="T1" fmla="*/ 0 h 37781"/>
                  <a:gd name="T2" fmla="*/ 0 w 21600"/>
                  <a:gd name="T3" fmla="*/ 0 h 37781"/>
                  <a:gd name="T4" fmla="*/ 0 w 21600"/>
                  <a:gd name="T5" fmla="*/ 0 h 377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81"/>
                  <a:gd name="T11" fmla="*/ 21600 w 21600"/>
                  <a:gd name="T12" fmla="*/ 37781 h 377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81" fill="none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</a:path>
                  <a:path w="21600" h="37781" stroke="0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  <a:lnTo>
                      <a:pt x="0" y="18618"/>
                    </a:lnTo>
                    <a:close/>
                  </a:path>
                </a:pathLst>
              </a:cu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2830" y="1053"/>
                <a:ext cx="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762000">
                  <a:spcBef>
                    <a:spcPct val="50000"/>
                  </a:spcBef>
                </a:pPr>
                <a:r>
                  <a:rPr lang="en-US" altLang="zh-TW" sz="2000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16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2433638" y="1997075"/>
            <a:ext cx="904875" cy="1849438"/>
            <a:chOff x="1533" y="1258"/>
            <a:chExt cx="570" cy="1165"/>
          </a:xfrm>
        </p:grpSpPr>
        <p:sp>
          <p:nvSpPr>
            <p:cNvPr id="15" name="Arc 14"/>
            <p:cNvSpPr>
              <a:spLocks/>
            </p:cNvSpPr>
            <p:nvPr/>
          </p:nvSpPr>
          <p:spPr bwMode="auto">
            <a:xfrm>
              <a:off x="1533" y="1258"/>
              <a:ext cx="570" cy="949"/>
            </a:xfrm>
            <a:custGeom>
              <a:avLst/>
              <a:gdLst>
                <a:gd name="T0" fmla="*/ 0 w 21600"/>
                <a:gd name="T1" fmla="*/ 0 h 36000"/>
                <a:gd name="T2" fmla="*/ 0 w 21600"/>
                <a:gd name="T3" fmla="*/ 0 h 36000"/>
                <a:gd name="T4" fmla="*/ 0 w 21600"/>
                <a:gd name="T5" fmla="*/ 0 h 360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000"/>
                <a:gd name="T11" fmla="*/ 21600 w 21600"/>
                <a:gd name="T12" fmla="*/ 36000 h 36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000" fill="none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</a:path>
                <a:path w="21600" h="36000" stroke="0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  <a:lnTo>
                    <a:pt x="21600" y="1981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710" y="2173"/>
              <a:ext cx="138" cy="108"/>
            </a:xfrm>
            <a:custGeom>
              <a:avLst/>
              <a:gdLst>
                <a:gd name="T0" fmla="*/ 138 w 138"/>
                <a:gd name="T1" fmla="*/ 108 h 108"/>
                <a:gd name="T2" fmla="*/ 39 w 138"/>
                <a:gd name="T3" fmla="*/ 0 h 108"/>
                <a:gd name="T4" fmla="*/ 0 w 138"/>
                <a:gd name="T5" fmla="*/ 68 h 108"/>
                <a:gd name="T6" fmla="*/ 138 w 138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08"/>
                <a:gd name="T14" fmla="*/ 138 w 138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08">
                  <a:moveTo>
                    <a:pt x="138" y="108"/>
                  </a:moveTo>
                  <a:lnTo>
                    <a:pt x="39" y="0"/>
                  </a:lnTo>
                  <a:lnTo>
                    <a:pt x="0" y="68"/>
                  </a:lnTo>
                  <a:lnTo>
                    <a:pt x="138" y="10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631" y="2231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262188" y="3683000"/>
            <a:ext cx="1076325" cy="1971675"/>
            <a:chOff x="1425" y="2320"/>
            <a:chExt cx="678" cy="1242"/>
          </a:xfrm>
        </p:grpSpPr>
        <p:sp>
          <p:nvSpPr>
            <p:cNvPr id="19" name="Arc 1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700" y="2320"/>
              <a:ext cx="148" cy="88"/>
            </a:xfrm>
            <a:custGeom>
              <a:avLst/>
              <a:gdLst>
                <a:gd name="T0" fmla="*/ 148 w 148"/>
                <a:gd name="T1" fmla="*/ 0 h 88"/>
                <a:gd name="T2" fmla="*/ 0 w 148"/>
                <a:gd name="T3" fmla="*/ 20 h 88"/>
                <a:gd name="T4" fmla="*/ 39 w 148"/>
                <a:gd name="T5" fmla="*/ 88 h 88"/>
                <a:gd name="T6" fmla="*/ 148 w 14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88"/>
                <a:gd name="T14" fmla="*/ 148 w 14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88">
                  <a:moveTo>
                    <a:pt x="148" y="0"/>
                  </a:moveTo>
                  <a:lnTo>
                    <a:pt x="0" y="20"/>
                  </a:lnTo>
                  <a:lnTo>
                    <a:pt x="39" y="8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739" y="2398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3946525" y="1671638"/>
            <a:ext cx="2624138" cy="1793875"/>
            <a:chOff x="2486" y="1053"/>
            <a:chExt cx="1653" cy="1130"/>
          </a:xfrm>
        </p:grpSpPr>
        <p:sp>
          <p:nvSpPr>
            <p:cNvPr id="23" name="Arc 22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949" y="1898"/>
              <a:ext cx="79" cy="147"/>
            </a:xfrm>
            <a:custGeom>
              <a:avLst/>
              <a:gdLst>
                <a:gd name="T0" fmla="*/ 69 w 79"/>
                <a:gd name="T1" fmla="*/ 147 h 147"/>
                <a:gd name="T2" fmla="*/ 79 w 79"/>
                <a:gd name="T3" fmla="*/ 0 h 147"/>
                <a:gd name="T4" fmla="*/ 0 w 79"/>
                <a:gd name="T5" fmla="*/ 9 h 147"/>
                <a:gd name="T6" fmla="*/ 69 w 79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47"/>
                <a:gd name="T14" fmla="*/ 79 w 79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47">
                  <a:moveTo>
                    <a:pt x="69" y="147"/>
                  </a:moveTo>
                  <a:lnTo>
                    <a:pt x="79" y="0"/>
                  </a:lnTo>
                  <a:lnTo>
                    <a:pt x="0" y="9"/>
                  </a:lnTo>
                  <a:lnTo>
                    <a:pt x="69" y="14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086" y="1799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4398963" y="3589338"/>
            <a:ext cx="1995487" cy="2176462"/>
            <a:chOff x="2771" y="2261"/>
            <a:chExt cx="1257" cy="1371"/>
          </a:xfrm>
        </p:grpSpPr>
        <p:sp>
          <p:nvSpPr>
            <p:cNvPr id="27" name="Arc 26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3173" y="3361"/>
              <a:ext cx="138" cy="88"/>
            </a:xfrm>
            <a:custGeom>
              <a:avLst/>
              <a:gdLst>
                <a:gd name="T0" fmla="*/ 0 w 138"/>
                <a:gd name="T1" fmla="*/ 88 h 88"/>
                <a:gd name="T2" fmla="*/ 138 w 138"/>
                <a:gd name="T3" fmla="*/ 69 h 88"/>
                <a:gd name="T4" fmla="*/ 108 w 138"/>
                <a:gd name="T5" fmla="*/ 0 h 88"/>
                <a:gd name="T6" fmla="*/ 0 w 138"/>
                <a:gd name="T7" fmla="*/ 88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88"/>
                <a:gd name="T14" fmla="*/ 138 w 13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88">
                  <a:moveTo>
                    <a:pt x="0" y="88"/>
                  </a:moveTo>
                  <a:lnTo>
                    <a:pt x="138" y="69"/>
                  </a:lnTo>
                  <a:lnTo>
                    <a:pt x="10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3301" y="344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709641" y="3640138"/>
            <a:ext cx="1306870" cy="2014538"/>
            <a:chOff x="2535" y="2318"/>
            <a:chExt cx="609" cy="984"/>
          </a:xfrm>
        </p:grpSpPr>
        <p:sp>
          <p:nvSpPr>
            <p:cNvPr id="31" name="Arc 30"/>
            <p:cNvSpPr>
              <a:spLocks/>
            </p:cNvSpPr>
            <p:nvPr/>
          </p:nvSpPr>
          <p:spPr bwMode="auto">
            <a:xfrm>
              <a:off x="2535" y="2318"/>
              <a:ext cx="609" cy="879"/>
            </a:xfrm>
            <a:custGeom>
              <a:avLst/>
              <a:gdLst>
                <a:gd name="T0" fmla="*/ 0 w 21600"/>
                <a:gd name="T1" fmla="*/ 0 h 31162"/>
                <a:gd name="T2" fmla="*/ 0 w 21600"/>
                <a:gd name="T3" fmla="*/ 0 h 31162"/>
                <a:gd name="T4" fmla="*/ 0 w 21600"/>
                <a:gd name="T5" fmla="*/ 0 h 311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162"/>
                <a:gd name="T11" fmla="*/ 21600 w 21600"/>
                <a:gd name="T12" fmla="*/ 31162 h 31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162" fill="none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</a:path>
                <a:path w="21600" h="31162" stroke="0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  <a:lnTo>
                    <a:pt x="0" y="1959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2957" y="3165"/>
              <a:ext cx="118" cy="137"/>
            </a:xfrm>
            <a:custGeom>
              <a:avLst/>
              <a:gdLst>
                <a:gd name="T0" fmla="*/ 0 w 118"/>
                <a:gd name="T1" fmla="*/ 137 h 137"/>
                <a:gd name="T2" fmla="*/ 118 w 118"/>
                <a:gd name="T3" fmla="*/ 59 h 137"/>
                <a:gd name="T4" fmla="*/ 59 w 118"/>
                <a:gd name="T5" fmla="*/ 0 h 137"/>
                <a:gd name="T6" fmla="*/ 0 w 118"/>
                <a:gd name="T7" fmla="*/ 137 h 1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137"/>
                <a:gd name="T14" fmla="*/ 118 w 118"/>
                <a:gd name="T15" fmla="*/ 137 h 1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137">
                  <a:moveTo>
                    <a:pt x="0" y="137"/>
                  </a:moveTo>
                  <a:lnTo>
                    <a:pt x="118" y="59"/>
                  </a:lnTo>
                  <a:lnTo>
                    <a:pt x="59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908" y="3017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pic>
        <p:nvPicPr>
          <p:cNvPr id="34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7988" y="2517309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3343" y="4314825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4925" y="3230563"/>
            <a:ext cx="5000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2262188" y="1671638"/>
            <a:ext cx="4132262" cy="3983037"/>
            <a:chOff x="1425" y="1053"/>
            <a:chExt cx="2603" cy="2509"/>
          </a:xfrm>
        </p:grpSpPr>
        <p:sp>
          <p:nvSpPr>
            <p:cNvPr id="38" name="Arc 37"/>
            <p:cNvSpPr>
              <a:spLocks/>
            </p:cNvSpPr>
            <p:nvPr/>
          </p:nvSpPr>
          <p:spPr bwMode="auto">
            <a:xfrm>
              <a:off x="2525" y="1262"/>
              <a:ext cx="579" cy="1014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</a:path>
                <a:path w="21600" h="37781" stroke="0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  <a:lnTo>
                    <a:pt x="0" y="18618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" name="Arc 3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" name="Arc 39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" name="Arc 40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2195736" y="1401217"/>
            <a:ext cx="2919189" cy="2327821"/>
            <a:chOff x="683568" y="1556792"/>
            <a:chExt cx="3600400" cy="2448272"/>
          </a:xfrm>
        </p:grpSpPr>
        <p:sp>
          <p:nvSpPr>
            <p:cNvPr id="43" name="矩形 42"/>
            <p:cNvSpPr/>
            <p:nvPr/>
          </p:nvSpPr>
          <p:spPr>
            <a:xfrm>
              <a:off x="683568" y="1556792"/>
              <a:ext cx="3600400" cy="2448272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1121856" y="1556792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solidFill>
                    <a:srgbClr val="FF0000"/>
                  </a:solidFill>
                </a:rPr>
                <a:t>個人自以為是的心智</a:t>
              </a:r>
              <a:r>
                <a:rPr lang="zh-TW" altLang="en-US" dirty="0">
                  <a:solidFill>
                    <a:srgbClr val="FF0000"/>
                  </a:solidFill>
                </a:rPr>
                <a:t>模式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709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9346" y="18864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MJ</a:t>
            </a:r>
            <a:r>
              <a:rPr lang="zh-TW" altLang="en-US" dirty="0" smtClean="0"/>
              <a:t>公司</a:t>
            </a:r>
            <a:r>
              <a:rPr lang="en-US" altLang="zh-TW" dirty="0" smtClean="0"/>
              <a:t>CEO</a:t>
            </a:r>
            <a:r>
              <a:rPr lang="zh-TW" altLang="en-US" dirty="0" smtClean="0"/>
              <a:t>心智模式調整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0095" y="1949017"/>
            <a:ext cx="3329777" cy="38052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792483" y="2011097"/>
            <a:ext cx="1481207" cy="33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原心智模式</a:t>
            </a:r>
            <a:endParaRPr lang="zh-TW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1568449" y="2914656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競爭激烈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2507516" y="3950069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降低成本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1556661" y="4799831"/>
            <a:ext cx="62604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競爭力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524605" y="3950069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贏得訂單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1927312" y="3117751"/>
            <a:ext cx="1206248" cy="822350"/>
            <a:chOff x="2049" y="1725"/>
            <a:chExt cx="921" cy="660"/>
          </a:xfrm>
        </p:grpSpPr>
        <p:sp>
          <p:nvSpPr>
            <p:cNvPr id="32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5" name="Group 13"/>
          <p:cNvGrpSpPr>
            <a:grpSpLocks/>
          </p:cNvGrpSpPr>
          <p:nvPr/>
        </p:nvGrpSpPr>
        <p:grpSpPr bwMode="auto">
          <a:xfrm>
            <a:off x="2020301" y="4115785"/>
            <a:ext cx="855245" cy="1059087"/>
            <a:chOff x="2120" y="2526"/>
            <a:chExt cx="653" cy="850"/>
          </a:xfrm>
        </p:grpSpPr>
        <p:sp>
          <p:nvSpPr>
            <p:cNvPr id="36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7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9" name="Group 17"/>
          <p:cNvGrpSpPr>
            <a:grpSpLocks/>
          </p:cNvGrpSpPr>
          <p:nvPr/>
        </p:nvGrpSpPr>
        <p:grpSpPr bwMode="auto">
          <a:xfrm>
            <a:off x="559968" y="4181822"/>
            <a:ext cx="1020269" cy="870943"/>
            <a:chOff x="1005" y="2579"/>
            <a:chExt cx="779" cy="699"/>
          </a:xfrm>
        </p:grpSpPr>
        <p:sp>
          <p:nvSpPr>
            <p:cNvPr id="40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1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3" name="Group 21"/>
          <p:cNvGrpSpPr>
            <a:grpSpLocks/>
          </p:cNvGrpSpPr>
          <p:nvPr/>
        </p:nvGrpSpPr>
        <p:grpSpPr bwMode="auto">
          <a:xfrm>
            <a:off x="849415" y="2803763"/>
            <a:ext cx="846077" cy="1137584"/>
            <a:chOff x="1226" y="1473"/>
            <a:chExt cx="646" cy="913"/>
          </a:xfrm>
        </p:grpSpPr>
        <p:sp>
          <p:nvSpPr>
            <p:cNvPr id="44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6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pic>
        <p:nvPicPr>
          <p:cNvPr id="47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6077" y="3851636"/>
            <a:ext cx="370649" cy="35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Rectangle 1125"/>
          <p:cNvSpPr>
            <a:spLocks noChangeArrowheads="1"/>
          </p:cNvSpPr>
          <p:nvPr/>
        </p:nvSpPr>
        <p:spPr bwMode="auto">
          <a:xfrm>
            <a:off x="3559032" y="1910485"/>
            <a:ext cx="5581014" cy="406894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2" name="Rectangle 1126"/>
          <p:cNvSpPr>
            <a:spLocks noChangeArrowheads="1"/>
          </p:cNvSpPr>
          <p:nvPr/>
        </p:nvSpPr>
        <p:spPr bwMode="auto">
          <a:xfrm>
            <a:off x="7540376" y="3874345"/>
            <a:ext cx="1170028" cy="23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獎勵與教育訓練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3" name="Rectangle 1127"/>
          <p:cNvSpPr>
            <a:spLocks noChangeArrowheads="1"/>
          </p:cNvSpPr>
          <p:nvPr/>
        </p:nvSpPr>
        <p:spPr bwMode="auto">
          <a:xfrm>
            <a:off x="7836365" y="2703224"/>
            <a:ext cx="668587" cy="23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成本公開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104" name="Group 1128"/>
          <p:cNvGrpSpPr>
            <a:grpSpLocks/>
          </p:cNvGrpSpPr>
          <p:nvPr/>
        </p:nvGrpSpPr>
        <p:grpSpPr bwMode="auto">
          <a:xfrm>
            <a:off x="6487583" y="2929721"/>
            <a:ext cx="1777096" cy="1023232"/>
            <a:chOff x="3077" y="1605"/>
            <a:chExt cx="1503" cy="1160"/>
          </a:xfrm>
        </p:grpSpPr>
        <p:sp>
          <p:nvSpPr>
            <p:cNvPr id="149" name="Arc 1129"/>
            <p:cNvSpPr>
              <a:spLocks/>
            </p:cNvSpPr>
            <p:nvPr/>
          </p:nvSpPr>
          <p:spPr bwMode="auto">
            <a:xfrm>
              <a:off x="3077" y="1605"/>
              <a:ext cx="1503" cy="902"/>
            </a:xfrm>
            <a:custGeom>
              <a:avLst/>
              <a:gdLst>
                <a:gd name="T0" fmla="*/ 0 w 21554"/>
                <a:gd name="T1" fmla="*/ 0 h 12937"/>
                <a:gd name="T2" fmla="*/ 0 w 21554"/>
                <a:gd name="T3" fmla="*/ 0 h 12937"/>
                <a:gd name="T4" fmla="*/ 0 w 21554"/>
                <a:gd name="T5" fmla="*/ 0 h 12937"/>
                <a:gd name="T6" fmla="*/ 0 60000 65536"/>
                <a:gd name="T7" fmla="*/ 0 60000 65536"/>
                <a:gd name="T8" fmla="*/ 0 60000 65536"/>
                <a:gd name="T9" fmla="*/ 0 w 21554"/>
                <a:gd name="T10" fmla="*/ 0 h 12937"/>
                <a:gd name="T11" fmla="*/ 21554 w 21554"/>
                <a:gd name="T12" fmla="*/ 12937 h 129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4" h="12937" fill="none" extrusionOk="0">
                  <a:moveTo>
                    <a:pt x="21553" y="1410"/>
                  </a:moveTo>
                  <a:cubicBezTo>
                    <a:pt x="21280" y="5583"/>
                    <a:pt x="19802" y="9587"/>
                    <a:pt x="17297" y="12936"/>
                  </a:cubicBezTo>
                </a:path>
                <a:path w="21554" h="12937" stroke="0" extrusionOk="0">
                  <a:moveTo>
                    <a:pt x="21553" y="1410"/>
                  </a:moveTo>
                  <a:cubicBezTo>
                    <a:pt x="21280" y="5583"/>
                    <a:pt x="19802" y="9587"/>
                    <a:pt x="17297" y="129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" name="Freeform 1130"/>
            <p:cNvSpPr>
              <a:spLocks/>
            </p:cNvSpPr>
            <p:nvPr/>
          </p:nvSpPr>
          <p:spPr bwMode="auto">
            <a:xfrm>
              <a:off x="4200" y="2478"/>
              <a:ext cx="107" cy="125"/>
            </a:xfrm>
            <a:custGeom>
              <a:avLst/>
              <a:gdLst>
                <a:gd name="T0" fmla="*/ 0 w 107"/>
                <a:gd name="T1" fmla="*/ 125 h 125"/>
                <a:gd name="T2" fmla="*/ 107 w 107"/>
                <a:gd name="T3" fmla="*/ 54 h 125"/>
                <a:gd name="T4" fmla="*/ 54 w 107"/>
                <a:gd name="T5" fmla="*/ 0 h 125"/>
                <a:gd name="T6" fmla="*/ 0 w 107"/>
                <a:gd name="T7" fmla="*/ 125 h 1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7"/>
                <a:gd name="T13" fmla="*/ 0 h 125"/>
                <a:gd name="T14" fmla="*/ 107 w 107"/>
                <a:gd name="T15" fmla="*/ 125 h 1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7" h="125">
                  <a:moveTo>
                    <a:pt x="0" y="125"/>
                  </a:moveTo>
                  <a:lnTo>
                    <a:pt x="107" y="54"/>
                  </a:lnTo>
                  <a:lnTo>
                    <a:pt x="54" y="0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1" name="Rectangle 1131"/>
            <p:cNvSpPr>
              <a:spLocks noChangeArrowheads="1"/>
            </p:cNvSpPr>
            <p:nvPr/>
          </p:nvSpPr>
          <p:spPr bwMode="auto">
            <a:xfrm>
              <a:off x="4334" y="2503"/>
              <a:ext cx="7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105" name="Group 1132"/>
          <p:cNvGrpSpPr>
            <a:grpSpLocks/>
          </p:cNvGrpSpPr>
          <p:nvPr/>
        </p:nvGrpSpPr>
        <p:grpSpPr bwMode="auto">
          <a:xfrm>
            <a:off x="3637962" y="2671248"/>
            <a:ext cx="2674349" cy="2494129"/>
            <a:chOff x="595" y="1399"/>
            <a:chExt cx="2304" cy="1872"/>
          </a:xfrm>
        </p:grpSpPr>
        <p:sp>
          <p:nvSpPr>
            <p:cNvPr id="127" name="Rectangle 1133"/>
            <p:cNvSpPr>
              <a:spLocks noChangeArrowheads="1"/>
            </p:cNvSpPr>
            <p:nvPr/>
          </p:nvSpPr>
          <p:spPr bwMode="auto">
            <a:xfrm>
              <a:off x="2275" y="2282"/>
              <a:ext cx="62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降低成本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28" name="Group 1134"/>
            <p:cNvGrpSpPr>
              <a:grpSpLocks/>
            </p:cNvGrpSpPr>
            <p:nvPr/>
          </p:nvGrpSpPr>
          <p:grpSpPr bwMode="auto">
            <a:xfrm>
              <a:off x="595" y="1399"/>
              <a:ext cx="1940" cy="1872"/>
              <a:chOff x="595" y="1399"/>
              <a:chExt cx="1940" cy="1872"/>
            </a:xfrm>
          </p:grpSpPr>
          <p:sp>
            <p:nvSpPr>
              <p:cNvPr id="129" name="Rectangle 1135"/>
              <p:cNvSpPr>
                <a:spLocks noChangeArrowheads="1"/>
              </p:cNvSpPr>
              <p:nvPr/>
            </p:nvSpPr>
            <p:spPr bwMode="auto">
              <a:xfrm>
                <a:off x="1392" y="1488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競爭激烈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30" name="Rectangle 1136"/>
              <p:cNvSpPr>
                <a:spLocks noChangeArrowheads="1"/>
              </p:cNvSpPr>
              <p:nvPr/>
            </p:nvSpPr>
            <p:spPr bwMode="auto">
              <a:xfrm>
                <a:off x="1383" y="3001"/>
                <a:ext cx="43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競爭力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31" name="Rectangle 1137"/>
              <p:cNvSpPr>
                <a:spLocks noChangeArrowheads="1"/>
              </p:cNvSpPr>
              <p:nvPr/>
            </p:nvSpPr>
            <p:spPr bwMode="auto">
              <a:xfrm>
                <a:off x="595" y="2319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贏得訂單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32" name="Group 1138"/>
              <p:cNvGrpSpPr>
                <a:grpSpLocks/>
              </p:cNvGrpSpPr>
              <p:nvPr/>
            </p:nvGrpSpPr>
            <p:grpSpPr bwMode="auto">
              <a:xfrm>
                <a:off x="1666" y="1651"/>
                <a:ext cx="869" cy="660"/>
                <a:chOff x="2049" y="1725"/>
                <a:chExt cx="869" cy="660"/>
              </a:xfrm>
            </p:grpSpPr>
            <p:sp>
              <p:nvSpPr>
                <p:cNvPr id="146" name="Arc 1139"/>
                <p:cNvSpPr>
                  <a:spLocks/>
                </p:cNvSpPr>
                <p:nvPr/>
              </p:nvSpPr>
              <p:spPr bwMode="auto">
                <a:xfrm>
                  <a:off x="2049" y="1725"/>
                  <a:ext cx="717" cy="651"/>
                </a:xfrm>
                <a:custGeom>
                  <a:avLst/>
                  <a:gdLst>
                    <a:gd name="T0" fmla="*/ 0 w 21320"/>
                    <a:gd name="T1" fmla="*/ 0 h 19370"/>
                    <a:gd name="T2" fmla="*/ 0 w 21320"/>
                    <a:gd name="T3" fmla="*/ 0 h 19370"/>
                    <a:gd name="T4" fmla="*/ 0 w 21320"/>
                    <a:gd name="T5" fmla="*/ 0 h 19370"/>
                    <a:gd name="T6" fmla="*/ 0 60000 65536"/>
                    <a:gd name="T7" fmla="*/ 0 60000 65536"/>
                    <a:gd name="T8" fmla="*/ 0 60000 65536"/>
                    <a:gd name="T9" fmla="*/ 0 w 21320"/>
                    <a:gd name="T10" fmla="*/ 0 h 19370"/>
                    <a:gd name="T11" fmla="*/ 21320 w 21320"/>
                    <a:gd name="T12" fmla="*/ 19370 h 193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320" h="19370" fill="none" extrusionOk="0">
                      <a:moveTo>
                        <a:pt x="9558" y="-1"/>
                      </a:moveTo>
                      <a:cubicBezTo>
                        <a:pt x="15818" y="3089"/>
                        <a:pt x="20200" y="9013"/>
                        <a:pt x="21320" y="15904"/>
                      </a:cubicBezTo>
                    </a:path>
                    <a:path w="21320" h="19370" stroke="0" extrusionOk="0">
                      <a:moveTo>
                        <a:pt x="9558" y="-1"/>
                      </a:moveTo>
                      <a:cubicBezTo>
                        <a:pt x="15818" y="3089"/>
                        <a:pt x="20200" y="9013"/>
                        <a:pt x="21320" y="15904"/>
                      </a:cubicBezTo>
                      <a:lnTo>
                        <a:pt x="0" y="1937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7" name="Freeform 1140"/>
                <p:cNvSpPr>
                  <a:spLocks/>
                </p:cNvSpPr>
                <p:nvPr/>
              </p:nvSpPr>
              <p:spPr bwMode="auto">
                <a:xfrm>
                  <a:off x="2722" y="2261"/>
                  <a:ext cx="71" cy="124"/>
                </a:xfrm>
                <a:custGeom>
                  <a:avLst/>
                  <a:gdLst>
                    <a:gd name="T0" fmla="*/ 44 w 71"/>
                    <a:gd name="T1" fmla="*/ 124 h 124"/>
                    <a:gd name="T2" fmla="*/ 71 w 71"/>
                    <a:gd name="T3" fmla="*/ 0 h 124"/>
                    <a:gd name="T4" fmla="*/ 0 w 71"/>
                    <a:gd name="T5" fmla="*/ 0 h 124"/>
                    <a:gd name="T6" fmla="*/ 44 w 71"/>
                    <a:gd name="T7" fmla="*/ 124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1"/>
                    <a:gd name="T13" fmla="*/ 0 h 124"/>
                    <a:gd name="T14" fmla="*/ 71 w 71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1" h="124">
                      <a:moveTo>
                        <a:pt x="44" y="124"/>
                      </a:moveTo>
                      <a:lnTo>
                        <a:pt x="71" y="0"/>
                      </a:lnTo>
                      <a:lnTo>
                        <a:pt x="0" y="0"/>
                      </a:lnTo>
                      <a:lnTo>
                        <a:pt x="44" y="12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8" name="Rectangle 1141"/>
                <p:cNvSpPr>
                  <a:spLocks noChangeArrowheads="1"/>
                </p:cNvSpPr>
                <p:nvPr/>
              </p:nvSpPr>
              <p:spPr bwMode="auto">
                <a:xfrm>
                  <a:off x="2837" y="2181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3" name="Group 1142"/>
              <p:cNvGrpSpPr>
                <a:grpSpLocks/>
              </p:cNvGrpSpPr>
              <p:nvPr/>
            </p:nvGrpSpPr>
            <p:grpSpPr bwMode="auto">
              <a:xfrm>
                <a:off x="1737" y="2452"/>
                <a:ext cx="653" cy="819"/>
                <a:chOff x="2120" y="2526"/>
                <a:chExt cx="653" cy="819"/>
              </a:xfrm>
            </p:grpSpPr>
            <p:sp>
              <p:nvSpPr>
                <p:cNvPr id="143" name="Arc 1143"/>
                <p:cNvSpPr>
                  <a:spLocks/>
                </p:cNvSpPr>
                <p:nvPr/>
              </p:nvSpPr>
              <p:spPr bwMode="auto">
                <a:xfrm>
                  <a:off x="2120" y="2526"/>
                  <a:ext cx="653" cy="616"/>
                </a:xfrm>
                <a:custGeom>
                  <a:avLst/>
                  <a:gdLst>
                    <a:gd name="T0" fmla="*/ 0 w 21528"/>
                    <a:gd name="T1" fmla="*/ 0 h 20312"/>
                    <a:gd name="T2" fmla="*/ 0 w 21528"/>
                    <a:gd name="T3" fmla="*/ 0 h 20312"/>
                    <a:gd name="T4" fmla="*/ 0 w 21528"/>
                    <a:gd name="T5" fmla="*/ 0 h 20312"/>
                    <a:gd name="T6" fmla="*/ 0 60000 65536"/>
                    <a:gd name="T7" fmla="*/ 0 60000 65536"/>
                    <a:gd name="T8" fmla="*/ 0 60000 65536"/>
                    <a:gd name="T9" fmla="*/ 0 w 21528"/>
                    <a:gd name="T10" fmla="*/ 0 h 20312"/>
                    <a:gd name="T11" fmla="*/ 21528 w 21528"/>
                    <a:gd name="T12" fmla="*/ 20312 h 203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528" h="20312" fill="none" extrusionOk="0">
                      <a:moveTo>
                        <a:pt x="21527" y="1765"/>
                      </a:moveTo>
                      <a:cubicBezTo>
                        <a:pt x="20836" y="10190"/>
                        <a:pt x="15295" y="17437"/>
                        <a:pt x="7347" y="20312"/>
                      </a:cubicBezTo>
                    </a:path>
                    <a:path w="21528" h="20312" stroke="0" extrusionOk="0">
                      <a:moveTo>
                        <a:pt x="21527" y="1765"/>
                      </a:moveTo>
                      <a:cubicBezTo>
                        <a:pt x="20836" y="10190"/>
                        <a:pt x="15295" y="17437"/>
                        <a:pt x="7347" y="2031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4" name="Freeform 1144"/>
                <p:cNvSpPr>
                  <a:spLocks/>
                </p:cNvSpPr>
                <p:nvPr/>
              </p:nvSpPr>
              <p:spPr bwMode="auto">
                <a:xfrm>
                  <a:off x="2226" y="3101"/>
                  <a:ext cx="124" cy="71"/>
                </a:xfrm>
                <a:custGeom>
                  <a:avLst/>
                  <a:gdLst>
                    <a:gd name="T0" fmla="*/ 0 w 124"/>
                    <a:gd name="T1" fmla="*/ 71 h 71"/>
                    <a:gd name="T2" fmla="*/ 124 w 124"/>
                    <a:gd name="T3" fmla="*/ 71 h 71"/>
                    <a:gd name="T4" fmla="*/ 107 w 124"/>
                    <a:gd name="T5" fmla="*/ 0 h 71"/>
                    <a:gd name="T6" fmla="*/ 0 w 124"/>
                    <a:gd name="T7" fmla="*/ 71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4"/>
                    <a:gd name="T13" fmla="*/ 0 h 71"/>
                    <a:gd name="T14" fmla="*/ 124 w 124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4" h="71">
                      <a:moveTo>
                        <a:pt x="0" y="71"/>
                      </a:moveTo>
                      <a:lnTo>
                        <a:pt x="124" y="71"/>
                      </a:lnTo>
                      <a:lnTo>
                        <a:pt x="107" y="0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5" name="Rectangle 1145"/>
                <p:cNvSpPr>
                  <a:spLocks noChangeArrowheads="1"/>
                </p:cNvSpPr>
                <p:nvPr/>
              </p:nvSpPr>
              <p:spPr bwMode="auto">
                <a:xfrm>
                  <a:off x="2333" y="3172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4" name="Group 1146"/>
              <p:cNvGrpSpPr>
                <a:grpSpLocks/>
              </p:cNvGrpSpPr>
              <p:nvPr/>
            </p:nvGrpSpPr>
            <p:grpSpPr bwMode="auto">
              <a:xfrm>
                <a:off x="622" y="2505"/>
                <a:ext cx="779" cy="699"/>
                <a:chOff x="1005" y="2579"/>
                <a:chExt cx="779" cy="699"/>
              </a:xfrm>
            </p:grpSpPr>
            <p:sp>
              <p:nvSpPr>
                <p:cNvPr id="140" name="Arc 1147"/>
                <p:cNvSpPr>
                  <a:spLocks/>
                </p:cNvSpPr>
                <p:nvPr/>
              </p:nvSpPr>
              <p:spPr bwMode="auto">
                <a:xfrm>
                  <a:off x="1155" y="2695"/>
                  <a:ext cx="629" cy="583"/>
                </a:xfrm>
                <a:custGeom>
                  <a:avLst/>
                  <a:gdLst>
                    <a:gd name="T0" fmla="*/ 0 w 26925"/>
                    <a:gd name="T1" fmla="*/ 0 h 24983"/>
                    <a:gd name="T2" fmla="*/ 0 w 26925"/>
                    <a:gd name="T3" fmla="*/ 0 h 24983"/>
                    <a:gd name="T4" fmla="*/ 0 w 26925"/>
                    <a:gd name="T5" fmla="*/ 0 h 24983"/>
                    <a:gd name="T6" fmla="*/ 0 60000 65536"/>
                    <a:gd name="T7" fmla="*/ 0 60000 65536"/>
                    <a:gd name="T8" fmla="*/ 0 60000 65536"/>
                    <a:gd name="T9" fmla="*/ 0 w 26925"/>
                    <a:gd name="T10" fmla="*/ 0 h 24983"/>
                    <a:gd name="T11" fmla="*/ 26925 w 26925"/>
                    <a:gd name="T12" fmla="*/ 24983 h 249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925" h="24983" fill="none" extrusionOk="0">
                      <a:moveTo>
                        <a:pt x="26925" y="24316"/>
                      </a:moveTo>
                      <a:cubicBezTo>
                        <a:pt x="25184" y="24759"/>
                        <a:pt x="23395" y="24982"/>
                        <a:pt x="21600" y="24983"/>
                      </a:cubicBezTo>
                      <a:cubicBezTo>
                        <a:pt x="9670" y="24983"/>
                        <a:pt x="0" y="15312"/>
                        <a:pt x="0" y="3383"/>
                      </a:cubicBezTo>
                      <a:cubicBezTo>
                        <a:pt x="-1" y="2250"/>
                        <a:pt x="89" y="1118"/>
                        <a:pt x="266" y="-1"/>
                      </a:cubicBezTo>
                    </a:path>
                    <a:path w="26925" h="24983" stroke="0" extrusionOk="0">
                      <a:moveTo>
                        <a:pt x="26925" y="24316"/>
                      </a:moveTo>
                      <a:cubicBezTo>
                        <a:pt x="25184" y="24759"/>
                        <a:pt x="23395" y="24982"/>
                        <a:pt x="21600" y="24983"/>
                      </a:cubicBezTo>
                      <a:cubicBezTo>
                        <a:pt x="9670" y="24983"/>
                        <a:pt x="0" y="15312"/>
                        <a:pt x="0" y="3383"/>
                      </a:cubicBezTo>
                      <a:cubicBezTo>
                        <a:pt x="-1" y="2250"/>
                        <a:pt x="89" y="1118"/>
                        <a:pt x="266" y="-1"/>
                      </a:cubicBezTo>
                      <a:lnTo>
                        <a:pt x="21600" y="3383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1" name="Freeform 1148"/>
                <p:cNvSpPr>
                  <a:spLocks/>
                </p:cNvSpPr>
                <p:nvPr/>
              </p:nvSpPr>
              <p:spPr bwMode="auto">
                <a:xfrm>
                  <a:off x="1120" y="2579"/>
                  <a:ext cx="79" cy="124"/>
                </a:xfrm>
                <a:custGeom>
                  <a:avLst/>
                  <a:gdLst>
                    <a:gd name="T0" fmla="*/ 79 w 79"/>
                    <a:gd name="T1" fmla="*/ 0 h 124"/>
                    <a:gd name="T2" fmla="*/ 0 w 79"/>
                    <a:gd name="T3" fmla="*/ 106 h 124"/>
                    <a:gd name="T4" fmla="*/ 71 w 79"/>
                    <a:gd name="T5" fmla="*/ 124 h 124"/>
                    <a:gd name="T6" fmla="*/ 79 w 79"/>
                    <a:gd name="T7" fmla="*/ 0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9"/>
                    <a:gd name="T13" fmla="*/ 0 h 124"/>
                    <a:gd name="T14" fmla="*/ 79 w 79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9" h="124">
                      <a:moveTo>
                        <a:pt x="79" y="0"/>
                      </a:moveTo>
                      <a:lnTo>
                        <a:pt x="0" y="106"/>
                      </a:lnTo>
                      <a:lnTo>
                        <a:pt x="71" y="124"/>
                      </a:lnTo>
                      <a:lnTo>
                        <a:pt x="79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2" name="Rectangle 1149"/>
                <p:cNvSpPr>
                  <a:spLocks noChangeArrowheads="1"/>
                </p:cNvSpPr>
                <p:nvPr/>
              </p:nvSpPr>
              <p:spPr bwMode="auto">
                <a:xfrm>
                  <a:off x="1005" y="2579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5" name="Group 1150"/>
              <p:cNvGrpSpPr>
                <a:grpSpLocks/>
              </p:cNvGrpSpPr>
              <p:nvPr/>
            </p:nvGrpSpPr>
            <p:grpSpPr bwMode="auto">
              <a:xfrm>
                <a:off x="843" y="1399"/>
                <a:ext cx="646" cy="913"/>
                <a:chOff x="1226" y="1473"/>
                <a:chExt cx="646" cy="913"/>
              </a:xfrm>
            </p:grpSpPr>
            <p:sp>
              <p:nvSpPr>
                <p:cNvPr id="137" name="Arc 1151"/>
                <p:cNvSpPr>
                  <a:spLocks/>
                </p:cNvSpPr>
                <p:nvPr/>
              </p:nvSpPr>
              <p:spPr bwMode="auto">
                <a:xfrm>
                  <a:off x="1226" y="1672"/>
                  <a:ext cx="646" cy="714"/>
                </a:xfrm>
                <a:custGeom>
                  <a:avLst/>
                  <a:gdLst>
                    <a:gd name="T0" fmla="*/ 0 w 21600"/>
                    <a:gd name="T1" fmla="*/ 0 h 23857"/>
                    <a:gd name="T2" fmla="*/ 0 w 21600"/>
                    <a:gd name="T3" fmla="*/ 0 h 23857"/>
                    <a:gd name="T4" fmla="*/ 0 w 21600"/>
                    <a:gd name="T5" fmla="*/ 0 h 2385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857"/>
                    <a:gd name="T11" fmla="*/ 21600 w 21600"/>
                    <a:gd name="T12" fmla="*/ 23857 h 2385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857" fill="none" extrusionOk="0">
                      <a:moveTo>
                        <a:pt x="352" y="23857"/>
                      </a:moveTo>
                      <a:cubicBezTo>
                        <a:pt x="118" y="22574"/>
                        <a:pt x="0" y="21273"/>
                        <a:pt x="0" y="19969"/>
                      </a:cubicBezTo>
                      <a:cubicBezTo>
                        <a:pt x="-1" y="11219"/>
                        <a:pt x="5278" y="3334"/>
                        <a:pt x="13366" y="-1"/>
                      </a:cubicBezTo>
                    </a:path>
                    <a:path w="21600" h="23857" stroke="0" extrusionOk="0">
                      <a:moveTo>
                        <a:pt x="352" y="23857"/>
                      </a:moveTo>
                      <a:cubicBezTo>
                        <a:pt x="118" y="22574"/>
                        <a:pt x="0" y="21273"/>
                        <a:pt x="0" y="19969"/>
                      </a:cubicBezTo>
                      <a:cubicBezTo>
                        <a:pt x="-1" y="11219"/>
                        <a:pt x="5278" y="3334"/>
                        <a:pt x="13366" y="-1"/>
                      </a:cubicBezTo>
                      <a:lnTo>
                        <a:pt x="21600" y="19969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38" name="Freeform 1152"/>
                <p:cNvSpPr>
                  <a:spLocks/>
                </p:cNvSpPr>
                <p:nvPr/>
              </p:nvSpPr>
              <p:spPr bwMode="auto">
                <a:xfrm>
                  <a:off x="1615" y="1632"/>
                  <a:ext cx="133" cy="71"/>
                </a:xfrm>
                <a:custGeom>
                  <a:avLst/>
                  <a:gdLst>
                    <a:gd name="T0" fmla="*/ 133 w 133"/>
                    <a:gd name="T1" fmla="*/ 9 h 71"/>
                    <a:gd name="T2" fmla="*/ 0 w 133"/>
                    <a:gd name="T3" fmla="*/ 0 h 71"/>
                    <a:gd name="T4" fmla="*/ 18 w 133"/>
                    <a:gd name="T5" fmla="*/ 71 h 71"/>
                    <a:gd name="T6" fmla="*/ 133 w 133"/>
                    <a:gd name="T7" fmla="*/ 9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3"/>
                    <a:gd name="T13" fmla="*/ 0 h 71"/>
                    <a:gd name="T14" fmla="*/ 133 w 133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3" h="71">
                      <a:moveTo>
                        <a:pt x="133" y="9"/>
                      </a:moveTo>
                      <a:lnTo>
                        <a:pt x="0" y="0"/>
                      </a:lnTo>
                      <a:lnTo>
                        <a:pt x="18" y="71"/>
                      </a:lnTo>
                      <a:lnTo>
                        <a:pt x="133" y="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39" name="Rectangle 1153"/>
                <p:cNvSpPr>
                  <a:spLocks noChangeArrowheads="1"/>
                </p:cNvSpPr>
                <p:nvPr/>
              </p:nvSpPr>
              <p:spPr bwMode="auto">
                <a:xfrm>
                  <a:off x="1562" y="1473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pic>
            <p:nvPicPr>
              <p:cNvPr id="136" name="Picture 1154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436" y="2240"/>
                <a:ext cx="28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6" name="Rectangle 1155"/>
          <p:cNvSpPr>
            <a:spLocks noChangeArrowheads="1"/>
          </p:cNvSpPr>
          <p:nvPr/>
        </p:nvSpPr>
        <p:spPr bwMode="auto">
          <a:xfrm>
            <a:off x="5168980" y="1918479"/>
            <a:ext cx="275395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新心智模式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系統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)</a:t>
            </a:r>
            <a:endParaRPr lang="zh-TW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07" name="Group 1156"/>
          <p:cNvGrpSpPr>
            <a:grpSpLocks/>
          </p:cNvGrpSpPr>
          <p:nvPr/>
        </p:nvGrpSpPr>
        <p:grpSpPr bwMode="auto">
          <a:xfrm>
            <a:off x="5829443" y="3005663"/>
            <a:ext cx="1645932" cy="2081105"/>
            <a:chOff x="2483" y="1606"/>
            <a:chExt cx="1503" cy="1562"/>
          </a:xfrm>
        </p:grpSpPr>
        <p:sp>
          <p:nvSpPr>
            <p:cNvPr id="112" name="Rectangle 1157"/>
            <p:cNvSpPr>
              <a:spLocks noChangeArrowheads="1"/>
            </p:cNvSpPr>
            <p:nvPr/>
          </p:nvSpPr>
          <p:spPr bwMode="auto">
            <a:xfrm>
              <a:off x="2852" y="2954"/>
              <a:ext cx="61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員工參與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13" name="Group 1158"/>
            <p:cNvGrpSpPr>
              <a:grpSpLocks/>
            </p:cNvGrpSpPr>
            <p:nvPr/>
          </p:nvGrpSpPr>
          <p:grpSpPr bwMode="auto">
            <a:xfrm>
              <a:off x="2483" y="2226"/>
              <a:ext cx="881" cy="728"/>
              <a:chOff x="2784" y="2385"/>
              <a:chExt cx="903" cy="780"/>
            </a:xfrm>
          </p:grpSpPr>
          <p:sp>
            <p:nvSpPr>
              <p:cNvPr id="124" name="Arc 1159"/>
              <p:cNvSpPr>
                <a:spLocks/>
              </p:cNvSpPr>
              <p:nvPr/>
            </p:nvSpPr>
            <p:spPr bwMode="auto">
              <a:xfrm>
                <a:off x="2819" y="2385"/>
                <a:ext cx="868" cy="780"/>
              </a:xfrm>
              <a:custGeom>
                <a:avLst/>
                <a:gdLst>
                  <a:gd name="T0" fmla="*/ 0 w 20348"/>
                  <a:gd name="T1" fmla="*/ 0 h 18312"/>
                  <a:gd name="T2" fmla="*/ 0 w 20348"/>
                  <a:gd name="T3" fmla="*/ 0 h 18312"/>
                  <a:gd name="T4" fmla="*/ 0 w 20348"/>
                  <a:gd name="T5" fmla="*/ 0 h 18312"/>
                  <a:gd name="T6" fmla="*/ 0 60000 65536"/>
                  <a:gd name="T7" fmla="*/ 0 60000 65536"/>
                  <a:gd name="T8" fmla="*/ 0 60000 65536"/>
                  <a:gd name="T9" fmla="*/ 0 w 20348"/>
                  <a:gd name="T10" fmla="*/ 0 h 18312"/>
                  <a:gd name="T11" fmla="*/ 20348 w 20348"/>
                  <a:gd name="T12" fmla="*/ 18312 h 183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348" h="18312" fill="none" extrusionOk="0">
                    <a:moveTo>
                      <a:pt x="8892" y="18311"/>
                    </a:moveTo>
                    <a:cubicBezTo>
                      <a:pt x="4766" y="15730"/>
                      <a:pt x="1633" y="11832"/>
                      <a:pt x="0" y="7247"/>
                    </a:cubicBezTo>
                  </a:path>
                  <a:path w="20348" h="18312" stroke="0" extrusionOk="0">
                    <a:moveTo>
                      <a:pt x="8892" y="18311"/>
                    </a:moveTo>
                    <a:cubicBezTo>
                      <a:pt x="4766" y="15730"/>
                      <a:pt x="1633" y="11832"/>
                      <a:pt x="0" y="7247"/>
                    </a:cubicBezTo>
                    <a:lnTo>
                      <a:pt x="20348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5" name="Freeform 1160"/>
              <p:cNvSpPr>
                <a:spLocks/>
              </p:cNvSpPr>
              <p:nvPr/>
            </p:nvSpPr>
            <p:spPr bwMode="auto">
              <a:xfrm>
                <a:off x="2784" y="2579"/>
                <a:ext cx="71" cy="124"/>
              </a:xfrm>
              <a:custGeom>
                <a:avLst/>
                <a:gdLst>
                  <a:gd name="T0" fmla="*/ 9 w 71"/>
                  <a:gd name="T1" fmla="*/ 0 h 124"/>
                  <a:gd name="T2" fmla="*/ 0 w 71"/>
                  <a:gd name="T3" fmla="*/ 124 h 124"/>
                  <a:gd name="T4" fmla="*/ 71 w 71"/>
                  <a:gd name="T5" fmla="*/ 106 h 124"/>
                  <a:gd name="T6" fmla="*/ 9 w 71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1"/>
                  <a:gd name="T13" fmla="*/ 0 h 124"/>
                  <a:gd name="T14" fmla="*/ 71 w 71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1" h="124">
                    <a:moveTo>
                      <a:pt x="9" y="0"/>
                    </a:moveTo>
                    <a:lnTo>
                      <a:pt x="0" y="124"/>
                    </a:lnTo>
                    <a:lnTo>
                      <a:pt x="71" y="106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6" name="Rectangle 1161"/>
              <p:cNvSpPr>
                <a:spLocks noChangeArrowheads="1"/>
              </p:cNvSpPr>
              <p:nvPr/>
            </p:nvSpPr>
            <p:spPr bwMode="auto">
              <a:xfrm>
                <a:off x="2899" y="2588"/>
                <a:ext cx="88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sp>
          <p:nvSpPr>
            <p:cNvPr id="114" name="Rectangle 1162"/>
            <p:cNvSpPr>
              <a:spLocks noChangeArrowheads="1"/>
            </p:cNvSpPr>
            <p:nvPr/>
          </p:nvSpPr>
          <p:spPr bwMode="auto">
            <a:xfrm>
              <a:off x="3249" y="1650"/>
              <a:ext cx="61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工作壓力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15" name="Group 1163"/>
            <p:cNvGrpSpPr>
              <a:grpSpLocks/>
            </p:cNvGrpSpPr>
            <p:nvPr/>
          </p:nvGrpSpPr>
          <p:grpSpPr bwMode="auto">
            <a:xfrm>
              <a:off x="2511" y="1606"/>
              <a:ext cx="986" cy="1354"/>
              <a:chOff x="2834" y="1765"/>
              <a:chExt cx="986" cy="1354"/>
            </a:xfrm>
          </p:grpSpPr>
          <p:sp>
            <p:nvSpPr>
              <p:cNvPr id="121" name="Arc 1164"/>
              <p:cNvSpPr>
                <a:spLocks/>
              </p:cNvSpPr>
              <p:nvPr/>
            </p:nvSpPr>
            <p:spPr bwMode="auto">
              <a:xfrm>
                <a:off x="2834" y="1967"/>
                <a:ext cx="986" cy="1152"/>
              </a:xfrm>
              <a:custGeom>
                <a:avLst/>
                <a:gdLst>
                  <a:gd name="T0" fmla="*/ 0 w 17305"/>
                  <a:gd name="T1" fmla="*/ 0 h 20229"/>
                  <a:gd name="T2" fmla="*/ 0 w 17305"/>
                  <a:gd name="T3" fmla="*/ 0 h 20229"/>
                  <a:gd name="T4" fmla="*/ 0 w 17305"/>
                  <a:gd name="T5" fmla="*/ 0 h 20229"/>
                  <a:gd name="T6" fmla="*/ 0 60000 65536"/>
                  <a:gd name="T7" fmla="*/ 0 60000 65536"/>
                  <a:gd name="T8" fmla="*/ 0 60000 65536"/>
                  <a:gd name="T9" fmla="*/ 0 w 17305"/>
                  <a:gd name="T10" fmla="*/ 0 h 20229"/>
                  <a:gd name="T11" fmla="*/ 17305 w 17305"/>
                  <a:gd name="T12" fmla="*/ 20229 h 202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305" h="20229" fill="none" extrusionOk="0">
                    <a:moveTo>
                      <a:pt x="0" y="7302"/>
                    </a:moveTo>
                    <a:cubicBezTo>
                      <a:pt x="2477" y="3985"/>
                      <a:pt x="5855" y="1450"/>
                      <a:pt x="9732" y="-1"/>
                    </a:cubicBezTo>
                  </a:path>
                  <a:path w="17305" h="20229" stroke="0" extrusionOk="0">
                    <a:moveTo>
                      <a:pt x="0" y="7302"/>
                    </a:moveTo>
                    <a:cubicBezTo>
                      <a:pt x="2477" y="3985"/>
                      <a:pt x="5855" y="1450"/>
                      <a:pt x="9732" y="-1"/>
                    </a:cubicBezTo>
                    <a:lnTo>
                      <a:pt x="17305" y="20229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2" name="Freeform 1165"/>
              <p:cNvSpPr>
                <a:spLocks/>
              </p:cNvSpPr>
              <p:nvPr/>
            </p:nvSpPr>
            <p:spPr bwMode="auto">
              <a:xfrm>
                <a:off x="3377" y="1924"/>
                <a:ext cx="133" cy="71"/>
              </a:xfrm>
              <a:custGeom>
                <a:avLst/>
                <a:gdLst>
                  <a:gd name="T0" fmla="*/ 133 w 133"/>
                  <a:gd name="T1" fmla="*/ 9 h 71"/>
                  <a:gd name="T2" fmla="*/ 0 w 133"/>
                  <a:gd name="T3" fmla="*/ 0 h 71"/>
                  <a:gd name="T4" fmla="*/ 18 w 133"/>
                  <a:gd name="T5" fmla="*/ 71 h 71"/>
                  <a:gd name="T6" fmla="*/ 133 w 133"/>
                  <a:gd name="T7" fmla="*/ 9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3"/>
                  <a:gd name="T13" fmla="*/ 0 h 71"/>
                  <a:gd name="T14" fmla="*/ 133 w 133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3" h="71">
                    <a:moveTo>
                      <a:pt x="133" y="9"/>
                    </a:moveTo>
                    <a:lnTo>
                      <a:pt x="0" y="0"/>
                    </a:lnTo>
                    <a:lnTo>
                      <a:pt x="18" y="71"/>
                    </a:lnTo>
                    <a:lnTo>
                      <a:pt x="133" y="9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3" name="Rectangle 1166"/>
              <p:cNvSpPr>
                <a:spLocks noChangeArrowheads="1"/>
              </p:cNvSpPr>
              <p:nvPr/>
            </p:nvSpPr>
            <p:spPr bwMode="auto">
              <a:xfrm>
                <a:off x="3324" y="1765"/>
                <a:ext cx="8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116" name="Group 1167"/>
            <p:cNvGrpSpPr>
              <a:grpSpLocks/>
            </p:cNvGrpSpPr>
            <p:nvPr/>
          </p:nvGrpSpPr>
          <p:grpSpPr bwMode="auto">
            <a:xfrm>
              <a:off x="3419" y="1820"/>
              <a:ext cx="567" cy="1348"/>
              <a:chOff x="3687" y="1995"/>
              <a:chExt cx="717" cy="1524"/>
            </a:xfrm>
          </p:grpSpPr>
          <p:sp>
            <p:nvSpPr>
              <p:cNvPr id="118" name="Arc 1168"/>
              <p:cNvSpPr>
                <a:spLocks/>
              </p:cNvSpPr>
              <p:nvPr/>
            </p:nvSpPr>
            <p:spPr bwMode="auto">
              <a:xfrm>
                <a:off x="3687" y="1995"/>
                <a:ext cx="717" cy="1301"/>
              </a:xfrm>
              <a:custGeom>
                <a:avLst/>
                <a:gdLst>
                  <a:gd name="T0" fmla="*/ 0 w 21600"/>
                  <a:gd name="T1" fmla="*/ 0 h 39190"/>
                  <a:gd name="T2" fmla="*/ 0 w 21600"/>
                  <a:gd name="T3" fmla="*/ 0 h 39190"/>
                  <a:gd name="T4" fmla="*/ 0 w 21600"/>
                  <a:gd name="T5" fmla="*/ 0 h 3919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9190"/>
                  <a:gd name="T11" fmla="*/ 21600 w 21600"/>
                  <a:gd name="T12" fmla="*/ 39190 h 3919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9190" fill="none" extrusionOk="0">
                    <a:moveTo>
                      <a:pt x="11722" y="0"/>
                    </a:moveTo>
                    <a:cubicBezTo>
                      <a:pt x="17880" y="3979"/>
                      <a:pt x="21600" y="10810"/>
                      <a:pt x="21600" y="18142"/>
                    </a:cubicBezTo>
                    <a:cubicBezTo>
                      <a:pt x="21600" y="28202"/>
                      <a:pt x="14653" y="36931"/>
                      <a:pt x="4850" y="39190"/>
                    </a:cubicBezTo>
                  </a:path>
                  <a:path w="21600" h="39190" stroke="0" extrusionOk="0">
                    <a:moveTo>
                      <a:pt x="11722" y="0"/>
                    </a:moveTo>
                    <a:cubicBezTo>
                      <a:pt x="17880" y="3979"/>
                      <a:pt x="21600" y="10810"/>
                      <a:pt x="21600" y="18142"/>
                    </a:cubicBezTo>
                    <a:cubicBezTo>
                      <a:pt x="21600" y="28202"/>
                      <a:pt x="14653" y="36931"/>
                      <a:pt x="4850" y="39190"/>
                    </a:cubicBezTo>
                    <a:lnTo>
                      <a:pt x="0" y="18142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9" name="Freeform 1169"/>
              <p:cNvSpPr>
                <a:spLocks/>
              </p:cNvSpPr>
              <p:nvPr/>
            </p:nvSpPr>
            <p:spPr bwMode="auto">
              <a:xfrm>
                <a:off x="3731" y="3252"/>
                <a:ext cx="124" cy="71"/>
              </a:xfrm>
              <a:custGeom>
                <a:avLst/>
                <a:gdLst>
                  <a:gd name="T0" fmla="*/ 0 w 124"/>
                  <a:gd name="T1" fmla="*/ 53 h 71"/>
                  <a:gd name="T2" fmla="*/ 124 w 124"/>
                  <a:gd name="T3" fmla="*/ 71 h 71"/>
                  <a:gd name="T4" fmla="*/ 115 w 124"/>
                  <a:gd name="T5" fmla="*/ 0 h 71"/>
                  <a:gd name="T6" fmla="*/ 0 w 124"/>
                  <a:gd name="T7" fmla="*/ 53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71"/>
                  <a:gd name="T14" fmla="*/ 124 w 124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71">
                    <a:moveTo>
                      <a:pt x="0" y="53"/>
                    </a:moveTo>
                    <a:lnTo>
                      <a:pt x="124" y="71"/>
                    </a:lnTo>
                    <a:lnTo>
                      <a:pt x="115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0" name="Rectangle 1170"/>
              <p:cNvSpPr>
                <a:spLocks noChangeArrowheads="1"/>
              </p:cNvSpPr>
              <p:nvPr/>
            </p:nvSpPr>
            <p:spPr bwMode="auto">
              <a:xfrm>
                <a:off x="3829" y="3323"/>
                <a:ext cx="64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-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pic>
          <p:nvPicPr>
            <p:cNvPr id="117" name="Picture 117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49" y="2239"/>
              <a:ext cx="28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8" name="Group 1172"/>
          <p:cNvGrpSpPr>
            <a:grpSpLocks/>
          </p:cNvGrpSpPr>
          <p:nvPr/>
        </p:nvGrpSpPr>
        <p:grpSpPr bwMode="auto">
          <a:xfrm>
            <a:off x="7014560" y="4176785"/>
            <a:ext cx="920469" cy="1017903"/>
            <a:chOff x="2120" y="2526"/>
            <a:chExt cx="653" cy="836"/>
          </a:xfrm>
        </p:grpSpPr>
        <p:sp>
          <p:nvSpPr>
            <p:cNvPr id="109" name="Arc 1173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" name="Freeform 1174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1" name="Rectangle 1175"/>
            <p:cNvSpPr>
              <a:spLocks noChangeArrowheads="1"/>
            </p:cNvSpPr>
            <p:nvPr/>
          </p:nvSpPr>
          <p:spPr bwMode="auto">
            <a:xfrm>
              <a:off x="2333" y="3173"/>
              <a:ext cx="67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0120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系統轉移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46777-F9B2-4BB9-9768-5F47D916C078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40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3" name="群組 62"/>
          <p:cNvGrpSpPr/>
          <p:nvPr/>
        </p:nvGrpSpPr>
        <p:grpSpPr>
          <a:xfrm>
            <a:off x="107504" y="1412776"/>
            <a:ext cx="10436101" cy="5621740"/>
            <a:chOff x="107504" y="1412776"/>
            <a:chExt cx="10436101" cy="5621740"/>
          </a:xfrm>
        </p:grpSpPr>
        <p:sp>
          <p:nvSpPr>
            <p:cNvPr id="66" name="矩形 65"/>
            <p:cNvSpPr/>
            <p:nvPr/>
          </p:nvSpPr>
          <p:spPr>
            <a:xfrm>
              <a:off x="179512" y="1412776"/>
              <a:ext cx="8712968" cy="4835624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7504" y="1495416"/>
              <a:ext cx="10436101" cy="553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8769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2FE36-0235-4371-9718-B4C1FE3A981C}" type="slidenum">
              <a:rPr lang="en-US" altLang="zh-TW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335973" name="Freeform 101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77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改革</a:t>
            </a:r>
            <a:r>
              <a:rPr lang="zh-TW" altLang="en-US" dirty="0" smtClean="0"/>
              <a:t>為何失敗？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335978" name="Text Box 106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335979" name="Freeform 107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80" name="Text Box 108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335981" name="Text Box 109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551946" name="Text Box 110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5983" name="Text Box 111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335984" name="Text Box 112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335985" name="Text Box 113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改造動力</a:t>
            </a:r>
          </a:p>
        </p:txBody>
      </p:sp>
      <p:sp>
        <p:nvSpPr>
          <p:cNvPr id="335986" name="Text Box 114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335987" name="Text Box 115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335988" name="Text Box 116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335989" name="Freeform 117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0" name="Freeform 118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1" name="Freeform 119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2" name="Freeform 120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3" name="Freeform 121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4" name="Freeform 122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5" name="Freeform 123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6" name="Freeform 124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7" name="Freeform 125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8" name="Freeform 126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9" name="Freeform 127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1964" name="Text Box 128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1" name="Text Box 129"/>
          <p:cNvSpPr txBox="1">
            <a:spLocks noChangeArrowheads="1"/>
          </p:cNvSpPr>
          <p:nvPr/>
        </p:nvSpPr>
        <p:spPr bwMode="auto">
          <a:xfrm>
            <a:off x="6172200" y="1524000"/>
            <a:ext cx="2911475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短期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而言，現象解似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暫時解除危機，長期而言，與民意卻漸行漸遠，危機仍愈來愈加深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飲酖止渴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51966" name="Text Box 130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3" name="Text Box 131"/>
          <p:cNvSpPr txBox="1">
            <a:spLocks noChangeArrowheads="1"/>
          </p:cNvSpPr>
          <p:nvPr/>
        </p:nvSpPr>
        <p:spPr bwMode="auto">
          <a:xfrm>
            <a:off x="6172200" y="3200400"/>
            <a:ext cx="2911475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越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沉溺於黑金綁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樁的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現象解，文化革新的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根本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解就離的越遠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捨本逐末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551968" name="Text Box 132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133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551993" name="Line 134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4" name="Line 135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5" name="Line 136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6" name="Line 137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7" name="AutoShape 138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8" name="Rectangle 139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9" name="Rectangle 140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41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551986" name="Line 142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7" name="Line 143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8" name="Line 144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9" name="Line 145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0" name="AutoShape 146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1" name="Rectangle 147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2" name="Rectangle 148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6021" name="Text Box 149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2" name="Text Box 150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3" name="Text Box 151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4" name="Text Box 152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5" name="Text Box 153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6" name="Text Box 154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7" name="Text Box 155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8" name="Text Box 156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9" name="Text Box 157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0" name="Text Box 158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1" name="Text Box 159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2" name="Text Box 160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336034" name="Picture 16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6035" name="Picture 16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1985" name="Picture 2" descr="j030971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5319713"/>
            <a:ext cx="1409700" cy="1009650"/>
          </a:xfr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73" grpId="0" animBg="1"/>
      <p:bldP spid="335978" grpId="0" autoUpdateAnimBg="0"/>
      <p:bldP spid="335979" grpId="0" animBg="1"/>
      <p:bldP spid="335980" grpId="0" autoUpdateAnimBg="0"/>
      <p:bldP spid="335981" grpId="0" autoUpdateAnimBg="0"/>
      <p:bldP spid="335983" grpId="0" autoUpdateAnimBg="0"/>
      <p:bldP spid="335984" grpId="0" autoUpdateAnimBg="0"/>
      <p:bldP spid="335985" grpId="0" autoUpdateAnimBg="0"/>
      <p:bldP spid="335986" grpId="0" autoUpdateAnimBg="0"/>
      <p:bldP spid="335987" grpId="0" autoUpdateAnimBg="0"/>
      <p:bldP spid="335988" grpId="0" autoUpdateAnimBg="0"/>
      <p:bldP spid="335989" grpId="0" animBg="1"/>
      <p:bldP spid="335990" grpId="0" animBg="1"/>
      <p:bldP spid="335991" grpId="0" animBg="1"/>
      <p:bldP spid="335992" grpId="0" animBg="1"/>
      <p:bldP spid="335993" grpId="0" animBg="1"/>
      <p:bldP spid="335994" grpId="0" animBg="1"/>
      <p:bldP spid="335995" grpId="0" animBg="1"/>
      <p:bldP spid="335996" grpId="0" animBg="1"/>
      <p:bldP spid="335997" grpId="0" animBg="1"/>
      <p:bldP spid="335998" grpId="0" animBg="1"/>
      <p:bldP spid="335999" grpId="0" animBg="1"/>
      <p:bldP spid="336001" grpId="0" autoUpdateAnimBg="0"/>
      <p:bldP spid="336003" grpId="0" autoUpdateAnimBg="0"/>
      <p:bldP spid="336021" grpId="0" autoUpdateAnimBg="0"/>
      <p:bldP spid="336022" grpId="0" autoUpdateAnimBg="0"/>
      <p:bldP spid="336023" grpId="0" autoUpdateAnimBg="0"/>
      <p:bldP spid="336024" grpId="0" autoUpdateAnimBg="0"/>
      <p:bldP spid="336025" grpId="0" autoUpdateAnimBg="0"/>
      <p:bldP spid="336026" grpId="0" autoUpdateAnimBg="0"/>
      <p:bldP spid="336027" grpId="0" autoUpdateAnimBg="0"/>
      <p:bldP spid="336028" grpId="0" autoUpdateAnimBg="0"/>
      <p:bldP spid="336029" grpId="0" autoUpdateAnimBg="0"/>
      <p:bldP spid="336030" grpId="0" autoUpdateAnimBg="0"/>
      <p:bldP spid="336031" grpId="0" autoUpdateAnimBg="0"/>
      <p:bldP spid="336032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2FE36-0235-4371-9718-B4C1FE3A981C}" type="slidenum">
              <a:rPr lang="en-US" altLang="zh-TW"/>
              <a:pPr>
                <a:defRPr/>
              </a:pPr>
              <a:t>42</a:t>
            </a:fld>
            <a:endParaRPr lang="en-US" altLang="zh-TW"/>
          </a:p>
        </p:txBody>
      </p:sp>
      <p:sp>
        <p:nvSpPr>
          <p:cNvPr id="335973" name="Freeform 101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2133600" y="1244600"/>
            <a:ext cx="4025900" cy="4864100"/>
            <a:chOff x="1344" y="784"/>
            <a:chExt cx="2536" cy="3064"/>
          </a:xfrm>
        </p:grpSpPr>
        <p:sp>
          <p:nvSpPr>
            <p:cNvPr id="552000" name="Freeform 103"/>
            <p:cNvSpPr>
              <a:spLocks/>
            </p:cNvSpPr>
            <p:nvPr/>
          </p:nvSpPr>
          <p:spPr bwMode="auto">
            <a:xfrm>
              <a:off x="1344" y="784"/>
              <a:ext cx="2536" cy="3064"/>
            </a:xfrm>
            <a:custGeom>
              <a:avLst/>
              <a:gdLst>
                <a:gd name="T0" fmla="*/ 0 w 2536"/>
                <a:gd name="T1" fmla="*/ 944 h 3064"/>
                <a:gd name="T2" fmla="*/ 336 w 2536"/>
                <a:gd name="T3" fmla="*/ 224 h 3064"/>
                <a:gd name="T4" fmla="*/ 864 w 2536"/>
                <a:gd name="T5" fmla="*/ 32 h 3064"/>
                <a:gd name="T6" fmla="*/ 1440 w 2536"/>
                <a:gd name="T7" fmla="*/ 32 h 3064"/>
                <a:gd name="T8" fmla="*/ 1824 w 2536"/>
                <a:gd name="T9" fmla="*/ 128 h 3064"/>
                <a:gd name="T10" fmla="*/ 2064 w 2536"/>
                <a:gd name="T11" fmla="*/ 512 h 3064"/>
                <a:gd name="T12" fmla="*/ 2208 w 2536"/>
                <a:gd name="T13" fmla="*/ 992 h 3064"/>
                <a:gd name="T14" fmla="*/ 2400 w 2536"/>
                <a:gd name="T15" fmla="*/ 1376 h 3064"/>
                <a:gd name="T16" fmla="*/ 2496 w 2536"/>
                <a:gd name="T17" fmla="*/ 1952 h 3064"/>
                <a:gd name="T18" fmla="*/ 2496 w 2536"/>
                <a:gd name="T19" fmla="*/ 2480 h 3064"/>
                <a:gd name="T20" fmla="*/ 2256 w 2536"/>
                <a:gd name="T21" fmla="*/ 2816 h 3064"/>
                <a:gd name="T22" fmla="*/ 1920 w 2536"/>
                <a:gd name="T23" fmla="*/ 3008 h 3064"/>
                <a:gd name="T24" fmla="*/ 1488 w 2536"/>
                <a:gd name="T25" fmla="*/ 3008 h 3064"/>
                <a:gd name="T26" fmla="*/ 672 w 2536"/>
                <a:gd name="T27" fmla="*/ 3056 h 3064"/>
                <a:gd name="T28" fmla="*/ 288 w 2536"/>
                <a:gd name="T29" fmla="*/ 2960 h 3064"/>
                <a:gd name="T30" fmla="*/ 144 w 2536"/>
                <a:gd name="T31" fmla="*/ 2672 h 3064"/>
                <a:gd name="T32" fmla="*/ 144 w 2536"/>
                <a:gd name="T33" fmla="*/ 2336 h 3064"/>
                <a:gd name="T34" fmla="*/ 432 w 2536"/>
                <a:gd name="T35" fmla="*/ 2192 h 3064"/>
                <a:gd name="T36" fmla="*/ 768 w 2536"/>
                <a:gd name="T37" fmla="*/ 2048 h 3064"/>
                <a:gd name="T38" fmla="*/ 624 w 2536"/>
                <a:gd name="T39" fmla="*/ 1952 h 306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36"/>
                <a:gd name="T61" fmla="*/ 0 h 3064"/>
                <a:gd name="T62" fmla="*/ 2536 w 2536"/>
                <a:gd name="T63" fmla="*/ 3064 h 306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36" h="3064">
                  <a:moveTo>
                    <a:pt x="0" y="944"/>
                  </a:moveTo>
                  <a:cubicBezTo>
                    <a:pt x="96" y="660"/>
                    <a:pt x="192" y="376"/>
                    <a:pt x="336" y="224"/>
                  </a:cubicBezTo>
                  <a:cubicBezTo>
                    <a:pt x="480" y="72"/>
                    <a:pt x="680" y="64"/>
                    <a:pt x="864" y="32"/>
                  </a:cubicBezTo>
                  <a:cubicBezTo>
                    <a:pt x="1048" y="0"/>
                    <a:pt x="1280" y="16"/>
                    <a:pt x="1440" y="32"/>
                  </a:cubicBezTo>
                  <a:cubicBezTo>
                    <a:pt x="1600" y="48"/>
                    <a:pt x="1720" y="48"/>
                    <a:pt x="1824" y="128"/>
                  </a:cubicBezTo>
                  <a:cubicBezTo>
                    <a:pt x="1928" y="208"/>
                    <a:pt x="2000" y="368"/>
                    <a:pt x="2064" y="512"/>
                  </a:cubicBezTo>
                  <a:cubicBezTo>
                    <a:pt x="2128" y="656"/>
                    <a:pt x="2152" y="848"/>
                    <a:pt x="2208" y="992"/>
                  </a:cubicBezTo>
                  <a:cubicBezTo>
                    <a:pt x="2264" y="1136"/>
                    <a:pt x="2352" y="1216"/>
                    <a:pt x="2400" y="1376"/>
                  </a:cubicBezTo>
                  <a:cubicBezTo>
                    <a:pt x="2448" y="1536"/>
                    <a:pt x="2480" y="1768"/>
                    <a:pt x="2496" y="1952"/>
                  </a:cubicBezTo>
                  <a:cubicBezTo>
                    <a:pt x="2512" y="2136"/>
                    <a:pt x="2536" y="2336"/>
                    <a:pt x="2496" y="2480"/>
                  </a:cubicBezTo>
                  <a:cubicBezTo>
                    <a:pt x="2456" y="2624"/>
                    <a:pt x="2352" y="2728"/>
                    <a:pt x="2256" y="2816"/>
                  </a:cubicBezTo>
                  <a:cubicBezTo>
                    <a:pt x="2160" y="2904"/>
                    <a:pt x="2048" y="2976"/>
                    <a:pt x="1920" y="3008"/>
                  </a:cubicBezTo>
                  <a:cubicBezTo>
                    <a:pt x="1792" y="3040"/>
                    <a:pt x="1696" y="3000"/>
                    <a:pt x="1488" y="3008"/>
                  </a:cubicBezTo>
                  <a:cubicBezTo>
                    <a:pt x="1280" y="3016"/>
                    <a:pt x="872" y="3064"/>
                    <a:pt x="672" y="3056"/>
                  </a:cubicBezTo>
                  <a:cubicBezTo>
                    <a:pt x="472" y="3048"/>
                    <a:pt x="376" y="3024"/>
                    <a:pt x="288" y="2960"/>
                  </a:cubicBezTo>
                  <a:cubicBezTo>
                    <a:pt x="200" y="2896"/>
                    <a:pt x="168" y="2776"/>
                    <a:pt x="144" y="2672"/>
                  </a:cubicBezTo>
                  <a:cubicBezTo>
                    <a:pt x="120" y="2568"/>
                    <a:pt x="96" y="2416"/>
                    <a:pt x="144" y="2336"/>
                  </a:cubicBezTo>
                  <a:cubicBezTo>
                    <a:pt x="192" y="2256"/>
                    <a:pt x="328" y="2240"/>
                    <a:pt x="432" y="2192"/>
                  </a:cubicBezTo>
                  <a:cubicBezTo>
                    <a:pt x="536" y="2144"/>
                    <a:pt x="736" y="2088"/>
                    <a:pt x="768" y="2048"/>
                  </a:cubicBezTo>
                  <a:cubicBezTo>
                    <a:pt x="800" y="2008"/>
                    <a:pt x="712" y="1980"/>
                    <a:pt x="624" y="1952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001" name="Freeform 104"/>
            <p:cNvSpPr>
              <a:spLocks/>
            </p:cNvSpPr>
            <p:nvPr/>
          </p:nvSpPr>
          <p:spPr bwMode="auto">
            <a:xfrm>
              <a:off x="1488" y="2016"/>
              <a:ext cx="480" cy="720"/>
            </a:xfrm>
            <a:custGeom>
              <a:avLst/>
              <a:gdLst>
                <a:gd name="T0" fmla="*/ 480 w 480"/>
                <a:gd name="T1" fmla="*/ 720 h 720"/>
                <a:gd name="T2" fmla="*/ 144 w 480"/>
                <a:gd name="T3" fmla="*/ 480 h 720"/>
                <a:gd name="T4" fmla="*/ 0 w 480"/>
                <a:gd name="T5" fmla="*/ 0 h 720"/>
                <a:gd name="T6" fmla="*/ 0 60000 65536"/>
                <a:gd name="T7" fmla="*/ 0 60000 65536"/>
                <a:gd name="T8" fmla="*/ 0 60000 65536"/>
                <a:gd name="T9" fmla="*/ 0 w 480"/>
                <a:gd name="T10" fmla="*/ 0 h 720"/>
                <a:gd name="T11" fmla="*/ 480 w 48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720">
                  <a:moveTo>
                    <a:pt x="480" y="720"/>
                  </a:moveTo>
                  <a:cubicBezTo>
                    <a:pt x="352" y="660"/>
                    <a:pt x="224" y="600"/>
                    <a:pt x="144" y="480"/>
                  </a:cubicBezTo>
                  <a:cubicBezTo>
                    <a:pt x="64" y="360"/>
                    <a:pt x="24" y="80"/>
                    <a:pt x="0" y="0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5977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執政黨改革為何失敗？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335978" name="Text Box 106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335979" name="Freeform 107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80" name="Text Box 108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335981" name="Text Box 109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551946" name="Text Box 110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5983" name="Text Box 111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335984" name="Text Box 112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335985" name="Text Box 113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改造動力</a:t>
            </a:r>
          </a:p>
        </p:txBody>
      </p:sp>
      <p:sp>
        <p:nvSpPr>
          <p:cNvPr id="335986" name="Text Box 114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335987" name="Text Box 115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335988" name="Text Box 116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335989" name="Freeform 117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0" name="Freeform 118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1" name="Freeform 119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2" name="Freeform 120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3" name="Freeform 121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4" name="Freeform 122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5" name="Freeform 123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6" name="Freeform 124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7" name="Freeform 125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8" name="Freeform 126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9" name="Freeform 127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1964" name="Text Box 128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1" name="Text Box 129"/>
          <p:cNvSpPr txBox="1">
            <a:spLocks noChangeArrowheads="1"/>
          </p:cNvSpPr>
          <p:nvPr/>
        </p:nvSpPr>
        <p:spPr bwMode="auto">
          <a:xfrm>
            <a:off x="6172200" y="1524000"/>
            <a:ext cx="2911475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短期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而言，現象解似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暫時解除危機，長期而言，與民意卻漸行漸遠，危機仍愈來愈加深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飲酖止渴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51966" name="Text Box 130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3" name="Text Box 131"/>
          <p:cNvSpPr txBox="1">
            <a:spLocks noChangeArrowheads="1"/>
          </p:cNvSpPr>
          <p:nvPr/>
        </p:nvSpPr>
        <p:spPr bwMode="auto">
          <a:xfrm>
            <a:off x="6172200" y="3200400"/>
            <a:ext cx="2911475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越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沉溺於黑金綁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樁的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現象解，文化革新的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根本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解就離的越遠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捨本逐末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551968" name="Text Box 132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133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551993" name="Line 134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4" name="Line 135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5" name="Line 136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6" name="Line 137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7" name="AutoShape 138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8" name="Rectangle 139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9" name="Rectangle 140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41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551986" name="Line 142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7" name="Line 143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8" name="Line 144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9" name="Line 145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0" name="AutoShape 146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1" name="Rectangle 147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2" name="Rectangle 148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6021" name="Text Box 149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2" name="Text Box 150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3" name="Text Box 151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4" name="Text Box 152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5" name="Text Box 153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6" name="Text Box 154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7" name="Text Box 155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8" name="Text Box 156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9" name="Text Box 157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0" name="Text Box 158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1" name="Text Box 159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2" name="Text Box 160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336034" name="Picture 16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6035" name="Picture 16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1985" name="Picture 2" descr="j030971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5319713"/>
            <a:ext cx="1409700" cy="1009650"/>
          </a:xfrm>
          <a:noFill/>
        </p:spPr>
      </p:pic>
    </p:spTree>
    <p:extLst>
      <p:ext uri="{BB962C8B-B14F-4D97-AF65-F5344CB8AC3E}">
        <p14:creationId xmlns:p14="http://schemas.microsoft.com/office/powerpoint/2010/main" val="3927513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73" grpId="0" animBg="1"/>
      <p:bldP spid="335978" grpId="0" autoUpdateAnimBg="0"/>
      <p:bldP spid="335979" grpId="0" animBg="1"/>
      <p:bldP spid="335980" grpId="0" autoUpdateAnimBg="0"/>
      <p:bldP spid="335981" grpId="0" autoUpdateAnimBg="0"/>
      <p:bldP spid="335983" grpId="0" autoUpdateAnimBg="0"/>
      <p:bldP spid="335984" grpId="0" autoUpdateAnimBg="0"/>
      <p:bldP spid="335985" grpId="0" autoUpdateAnimBg="0"/>
      <p:bldP spid="335986" grpId="0" autoUpdateAnimBg="0"/>
      <p:bldP spid="335987" grpId="0" autoUpdateAnimBg="0"/>
      <p:bldP spid="335988" grpId="0" autoUpdateAnimBg="0"/>
      <p:bldP spid="335989" grpId="0" animBg="1"/>
      <p:bldP spid="335990" grpId="0" animBg="1"/>
      <p:bldP spid="335991" grpId="0" animBg="1"/>
      <p:bldP spid="335992" grpId="0" animBg="1"/>
      <p:bldP spid="335993" grpId="0" animBg="1"/>
      <p:bldP spid="335994" grpId="0" animBg="1"/>
      <p:bldP spid="335995" grpId="0" animBg="1"/>
      <p:bldP spid="335996" grpId="0" animBg="1"/>
      <p:bldP spid="335997" grpId="0" animBg="1"/>
      <p:bldP spid="335998" grpId="0" animBg="1"/>
      <p:bldP spid="335999" grpId="0" animBg="1"/>
      <p:bldP spid="336001" grpId="0" autoUpdateAnimBg="0"/>
      <p:bldP spid="336003" grpId="0" autoUpdateAnimBg="0"/>
      <p:bldP spid="336021" grpId="0" autoUpdateAnimBg="0"/>
      <p:bldP spid="336022" grpId="0" autoUpdateAnimBg="0"/>
      <p:bldP spid="336023" grpId="0" autoUpdateAnimBg="0"/>
      <p:bldP spid="336024" grpId="0" autoUpdateAnimBg="0"/>
      <p:bldP spid="336025" grpId="0" autoUpdateAnimBg="0"/>
      <p:bldP spid="336026" grpId="0" autoUpdateAnimBg="0"/>
      <p:bldP spid="336027" grpId="0" autoUpdateAnimBg="0"/>
      <p:bldP spid="336028" grpId="0" autoUpdateAnimBg="0"/>
      <p:bldP spid="336029" grpId="0" autoUpdateAnimBg="0"/>
      <p:bldP spid="336030" grpId="0" autoUpdateAnimBg="0"/>
      <p:bldP spid="336031" grpId="0" autoUpdateAnimBg="0"/>
      <p:bldP spid="336032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5B40D-0B28-4D2D-BF14-864BF4680FB3}" type="slidenum">
              <a:rPr lang="en-US" altLang="zh-TW"/>
              <a:pPr>
                <a:defRPr/>
              </a:pPr>
              <a:t>43</a:t>
            </a:fld>
            <a:endParaRPr lang="en-US" altLang="zh-TW"/>
          </a:p>
        </p:txBody>
      </p:sp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hlink"/>
                </a:solidFill>
              </a:rPr>
              <a:t>台灣米酒走到配銷末途之歷程</a:t>
            </a:r>
          </a:p>
        </p:txBody>
      </p:sp>
      <p:sp>
        <p:nvSpPr>
          <p:cNvPr id="555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9916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</a:rPr>
              <a:t>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49450" y="990600"/>
            <a:ext cx="1447800" cy="1333500"/>
            <a:chOff x="1488" y="672"/>
            <a:chExt cx="912" cy="744"/>
          </a:xfrm>
        </p:grpSpPr>
        <p:sp>
          <p:nvSpPr>
            <p:cNvPr id="555161" name="Rectangle 5"/>
            <p:cNvSpPr>
              <a:spLocks noChangeArrowheads="1"/>
            </p:cNvSpPr>
            <p:nvPr/>
          </p:nvSpPr>
          <p:spPr bwMode="auto">
            <a:xfrm>
              <a:off x="1488" y="672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b="1" dirty="0">
                  <a:solidFill>
                    <a:srgbClr val="FFFF00"/>
                  </a:solidFill>
                  <a:latin typeface="Times New Roman" pitchFamily="18" charset="0"/>
                </a:rPr>
                <a:t>W.T.O. </a:t>
              </a:r>
              <a:r>
                <a:rPr lang="zh-TW" altLang="en-US" b="1" dirty="0">
                  <a:solidFill>
                    <a:srgbClr val="FFFF00"/>
                  </a:solidFill>
                  <a:latin typeface="Times New Roman" pitchFamily="18" charset="0"/>
                </a:rPr>
                <a:t>入關</a:t>
              </a:r>
            </a:p>
          </p:txBody>
        </p:sp>
        <p:cxnSp>
          <p:nvCxnSpPr>
            <p:cNvPr id="555162" name="AutoShape 6"/>
            <p:cNvCxnSpPr>
              <a:cxnSpLocks noChangeShapeType="1"/>
            </p:cNvCxnSpPr>
            <p:nvPr/>
          </p:nvCxnSpPr>
          <p:spPr bwMode="auto">
            <a:xfrm rot="16200000" flipH="1">
              <a:off x="1968" y="1056"/>
              <a:ext cx="408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68650" y="1752600"/>
            <a:ext cx="2209800" cy="838200"/>
            <a:chOff x="1680" y="1440"/>
            <a:chExt cx="1392" cy="528"/>
          </a:xfrm>
        </p:grpSpPr>
        <p:sp>
          <p:nvSpPr>
            <p:cNvPr id="555156" name="Rectangle 8"/>
            <p:cNvSpPr>
              <a:spLocks noChangeArrowheads="1"/>
            </p:cNvSpPr>
            <p:nvPr/>
          </p:nvSpPr>
          <p:spPr bwMode="auto">
            <a:xfrm>
              <a:off x="1800" y="1660"/>
              <a:ext cx="91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菸酒價差調幅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80" y="1632"/>
              <a:ext cx="96" cy="88"/>
              <a:chOff x="1680" y="1488"/>
              <a:chExt cx="96" cy="96"/>
            </a:xfrm>
          </p:grpSpPr>
          <p:sp>
            <p:nvSpPr>
              <p:cNvPr id="555159" name="Line 10"/>
              <p:cNvSpPr>
                <a:spLocks noChangeShapeType="1"/>
              </p:cNvSpPr>
              <p:nvPr/>
            </p:nvSpPr>
            <p:spPr bwMode="auto">
              <a:xfrm>
                <a:off x="1680" y="1536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60" name="Line 11"/>
              <p:cNvSpPr>
                <a:spLocks noChangeShapeType="1"/>
              </p:cNvSpPr>
              <p:nvPr/>
            </p:nvSpPr>
            <p:spPr bwMode="auto">
              <a:xfrm>
                <a:off x="1728" y="148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58" name="AutoShape 12"/>
            <p:cNvCxnSpPr>
              <a:cxnSpLocks noChangeShapeType="1"/>
            </p:cNvCxnSpPr>
            <p:nvPr/>
          </p:nvCxnSpPr>
          <p:spPr bwMode="auto">
            <a:xfrm flipV="1">
              <a:off x="2712" y="1440"/>
              <a:ext cx="360" cy="37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073650" y="1219200"/>
            <a:ext cx="1790700" cy="990600"/>
            <a:chOff x="2880" y="1104"/>
            <a:chExt cx="1128" cy="624"/>
          </a:xfrm>
        </p:grpSpPr>
        <p:sp>
          <p:nvSpPr>
            <p:cNvPr id="555151" name="Rectangle 14"/>
            <p:cNvSpPr>
              <a:spLocks noChangeArrowheads="1"/>
            </p:cNvSpPr>
            <p:nvPr/>
          </p:nvSpPr>
          <p:spPr bwMode="auto">
            <a:xfrm>
              <a:off x="2928" y="1104"/>
              <a:ext cx="91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民眾預期心理</a:t>
              </a:r>
            </a:p>
          </p:txBody>
        </p: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880" y="1440"/>
              <a:ext cx="96" cy="96"/>
              <a:chOff x="1536" y="3840"/>
              <a:chExt cx="96" cy="96"/>
            </a:xfrm>
          </p:grpSpPr>
          <p:sp>
            <p:nvSpPr>
              <p:cNvPr id="555154" name="Line 16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55" name="Line 17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53" name="AutoShape 18"/>
            <p:cNvCxnSpPr>
              <a:cxnSpLocks noChangeShapeType="1"/>
            </p:cNvCxnSpPr>
            <p:nvPr/>
          </p:nvCxnSpPr>
          <p:spPr bwMode="auto">
            <a:xfrm rot="16200000" flipH="1">
              <a:off x="3630" y="1351"/>
              <a:ext cx="343" cy="412"/>
            </a:xfrm>
            <a:prstGeom prst="curvedConnector3">
              <a:avLst>
                <a:gd name="adj1" fmla="val 58019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835650" y="2057400"/>
            <a:ext cx="1828800" cy="1104900"/>
            <a:chOff x="4224" y="1512"/>
            <a:chExt cx="1152" cy="696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4224" y="1584"/>
              <a:ext cx="1152" cy="624"/>
              <a:chOff x="4224" y="1584"/>
              <a:chExt cx="1152" cy="624"/>
            </a:xfrm>
          </p:grpSpPr>
          <p:cxnSp>
            <p:nvCxnSpPr>
              <p:cNvPr id="555149" name="AutoShape 21"/>
              <p:cNvCxnSpPr>
                <a:cxnSpLocks noChangeShapeType="1"/>
              </p:cNvCxnSpPr>
              <p:nvPr/>
            </p:nvCxnSpPr>
            <p:spPr bwMode="auto">
              <a:xfrm rot="10800000" flipV="1">
                <a:off x="4224" y="1776"/>
                <a:ext cx="240" cy="432"/>
              </a:xfrm>
              <a:prstGeom prst="curvedConnector2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555150" name="Rectangle 22"/>
              <p:cNvSpPr>
                <a:spLocks noChangeArrowheads="1"/>
              </p:cNvSpPr>
              <p:nvPr/>
            </p:nvSpPr>
            <p:spPr bwMode="auto">
              <a:xfrm>
                <a:off x="4464" y="1584"/>
                <a:ext cx="91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紅標米酒搶購</a:t>
                </a:r>
              </a:p>
            </p:txBody>
          </p: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4944" y="1512"/>
              <a:ext cx="96" cy="96"/>
              <a:chOff x="1536" y="3840"/>
              <a:chExt cx="96" cy="96"/>
            </a:xfrm>
          </p:grpSpPr>
          <p:sp>
            <p:nvSpPr>
              <p:cNvPr id="555147" name="Line 24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48" name="Line 25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4845050" y="2971800"/>
            <a:ext cx="1730375" cy="1181100"/>
            <a:chOff x="3662" y="2088"/>
            <a:chExt cx="1090" cy="744"/>
          </a:xfrm>
        </p:grpSpPr>
        <p:cxnSp>
          <p:nvCxnSpPr>
            <p:cNvPr id="555139" name="AutoShape 27"/>
            <p:cNvCxnSpPr>
              <a:cxnSpLocks noChangeShapeType="1"/>
            </p:cNvCxnSpPr>
            <p:nvPr/>
          </p:nvCxnSpPr>
          <p:spPr bwMode="auto">
            <a:xfrm rot="5400000">
              <a:off x="3653" y="2546"/>
              <a:ext cx="295" cy="278"/>
            </a:xfrm>
            <a:prstGeom prst="curvedConnector3">
              <a:avLst>
                <a:gd name="adj1" fmla="val 59324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3840" y="2088"/>
              <a:ext cx="912" cy="456"/>
              <a:chOff x="3840" y="2088"/>
              <a:chExt cx="912" cy="456"/>
            </a:xfrm>
          </p:grpSpPr>
          <p:sp>
            <p:nvSpPr>
              <p:cNvPr id="555141" name="Rectangle 29"/>
              <p:cNvSpPr>
                <a:spLocks noChangeArrowheads="1"/>
              </p:cNvSpPr>
              <p:nvPr/>
            </p:nvSpPr>
            <p:spPr bwMode="auto">
              <a:xfrm>
                <a:off x="3840" y="2208"/>
                <a:ext cx="91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私自囤積現象</a:t>
                </a:r>
              </a:p>
            </p:txBody>
          </p:sp>
          <p:grpSp>
            <p:nvGrpSpPr>
              <p:cNvPr id="12" name="Group 30"/>
              <p:cNvGrpSpPr>
                <a:grpSpLocks/>
              </p:cNvGrpSpPr>
              <p:nvPr/>
            </p:nvGrpSpPr>
            <p:grpSpPr bwMode="auto">
              <a:xfrm>
                <a:off x="4344" y="2088"/>
                <a:ext cx="96" cy="96"/>
                <a:chOff x="1536" y="3840"/>
                <a:chExt cx="96" cy="96"/>
              </a:xfrm>
            </p:grpSpPr>
            <p:sp>
              <p:nvSpPr>
                <p:cNvPr id="555143" name="Line 31"/>
                <p:cNvSpPr>
                  <a:spLocks noChangeShapeType="1"/>
                </p:cNvSpPr>
                <p:nvPr/>
              </p:nvSpPr>
              <p:spPr bwMode="auto">
                <a:xfrm>
                  <a:off x="1536" y="3888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555144" name="Line 32"/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</p:grpSp>
      <p:grpSp>
        <p:nvGrpSpPr>
          <p:cNvPr id="13" name="Group 33"/>
          <p:cNvGrpSpPr>
            <a:grpSpLocks/>
          </p:cNvGrpSpPr>
          <p:nvPr/>
        </p:nvGrpSpPr>
        <p:grpSpPr bwMode="auto">
          <a:xfrm>
            <a:off x="4235450" y="4038600"/>
            <a:ext cx="1638300" cy="952500"/>
            <a:chOff x="2352" y="2880"/>
            <a:chExt cx="1032" cy="600"/>
          </a:xfrm>
        </p:grpSpPr>
        <p:sp>
          <p:nvSpPr>
            <p:cNvPr id="555134" name="Rectangle 34"/>
            <p:cNvSpPr>
              <a:spLocks noChangeArrowheads="1"/>
            </p:cNvSpPr>
            <p:nvPr/>
          </p:nvSpPr>
          <p:spPr bwMode="auto">
            <a:xfrm>
              <a:off x="2352" y="2928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市場數量大減</a:t>
              </a:r>
            </a:p>
          </p:txBody>
        </p:sp>
        <p:grpSp>
          <p:nvGrpSpPr>
            <p:cNvPr id="14" name="Group 35"/>
            <p:cNvGrpSpPr>
              <a:grpSpLocks/>
            </p:cNvGrpSpPr>
            <p:nvPr/>
          </p:nvGrpSpPr>
          <p:grpSpPr bwMode="auto">
            <a:xfrm>
              <a:off x="2880" y="2880"/>
              <a:ext cx="96" cy="96"/>
              <a:chOff x="1536" y="3840"/>
              <a:chExt cx="96" cy="96"/>
            </a:xfrm>
          </p:grpSpPr>
          <p:sp>
            <p:nvSpPr>
              <p:cNvPr id="555137" name="Line 36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38" name="Line 37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36" name="AutoShape 38"/>
            <p:cNvCxnSpPr>
              <a:cxnSpLocks noChangeShapeType="1"/>
              <a:stCxn id="555134" idx="3"/>
            </p:cNvCxnSpPr>
            <p:nvPr/>
          </p:nvCxnSpPr>
          <p:spPr bwMode="auto">
            <a:xfrm>
              <a:off x="3264" y="3096"/>
              <a:ext cx="120" cy="38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3625850" y="4876800"/>
            <a:ext cx="3009900" cy="573088"/>
            <a:chOff x="2616" y="3336"/>
            <a:chExt cx="1896" cy="361"/>
          </a:xfrm>
        </p:grpSpPr>
        <p:cxnSp>
          <p:nvCxnSpPr>
            <p:cNvPr id="555129" name="AutoShape 40"/>
            <p:cNvCxnSpPr>
              <a:cxnSpLocks noChangeShapeType="1"/>
            </p:cNvCxnSpPr>
            <p:nvPr/>
          </p:nvCxnSpPr>
          <p:spPr bwMode="auto">
            <a:xfrm rot="5400000">
              <a:off x="3335" y="2977"/>
              <a:ext cx="1" cy="1440"/>
            </a:xfrm>
            <a:prstGeom prst="curvedConnector3">
              <a:avLst>
                <a:gd name="adj1" fmla="val 14400005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30" name="Rectangle 41"/>
            <p:cNvSpPr>
              <a:spLocks noChangeArrowheads="1"/>
            </p:cNvSpPr>
            <p:nvPr/>
          </p:nvSpPr>
          <p:spPr bwMode="auto">
            <a:xfrm>
              <a:off x="3600" y="336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供需市場失調</a:t>
              </a:r>
            </a:p>
          </p:txBody>
        </p:sp>
        <p:grpSp>
          <p:nvGrpSpPr>
            <p:cNvPr id="16" name="Group 42"/>
            <p:cNvGrpSpPr>
              <a:grpSpLocks/>
            </p:cNvGrpSpPr>
            <p:nvPr/>
          </p:nvGrpSpPr>
          <p:grpSpPr bwMode="auto">
            <a:xfrm>
              <a:off x="4128" y="3336"/>
              <a:ext cx="96" cy="96"/>
              <a:chOff x="1536" y="3840"/>
              <a:chExt cx="96" cy="96"/>
            </a:xfrm>
          </p:grpSpPr>
          <p:sp>
            <p:nvSpPr>
              <p:cNvPr id="555132" name="Line 43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33" name="Line 44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17" name="Group 45"/>
          <p:cNvGrpSpPr>
            <a:grpSpLocks/>
          </p:cNvGrpSpPr>
          <p:nvPr/>
        </p:nvGrpSpPr>
        <p:grpSpPr bwMode="auto">
          <a:xfrm>
            <a:off x="2787650" y="4495800"/>
            <a:ext cx="1447800" cy="1143000"/>
            <a:chOff x="2160" y="3120"/>
            <a:chExt cx="912" cy="720"/>
          </a:xfrm>
        </p:grpSpPr>
        <p:sp>
          <p:nvSpPr>
            <p:cNvPr id="555124" name="Rectangle 46"/>
            <p:cNvSpPr>
              <a:spLocks noChangeArrowheads="1"/>
            </p:cNvSpPr>
            <p:nvPr/>
          </p:nvSpPr>
          <p:spPr bwMode="auto">
            <a:xfrm>
              <a:off x="2160" y="336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大量生產米酒</a:t>
              </a:r>
            </a:p>
          </p:txBody>
        </p:sp>
        <p:grpSp>
          <p:nvGrpSpPr>
            <p:cNvPr id="18" name="Group 47"/>
            <p:cNvGrpSpPr>
              <a:grpSpLocks/>
            </p:cNvGrpSpPr>
            <p:nvPr/>
          </p:nvGrpSpPr>
          <p:grpSpPr bwMode="auto">
            <a:xfrm>
              <a:off x="2544" y="3744"/>
              <a:ext cx="96" cy="96"/>
              <a:chOff x="1536" y="3840"/>
              <a:chExt cx="96" cy="96"/>
            </a:xfrm>
          </p:grpSpPr>
          <p:sp>
            <p:nvSpPr>
              <p:cNvPr id="555127" name="Line 48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28" name="Line 49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26" name="AutoShape 50"/>
            <p:cNvCxnSpPr>
              <a:cxnSpLocks noChangeShapeType="1"/>
            </p:cNvCxnSpPr>
            <p:nvPr/>
          </p:nvCxnSpPr>
          <p:spPr bwMode="auto">
            <a:xfrm rot="-5400000">
              <a:off x="2700" y="3036"/>
              <a:ext cx="240" cy="408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" name="Group 51"/>
          <p:cNvGrpSpPr>
            <a:grpSpLocks/>
          </p:cNvGrpSpPr>
          <p:nvPr/>
        </p:nvGrpSpPr>
        <p:grpSpPr bwMode="auto">
          <a:xfrm>
            <a:off x="4540250" y="4800600"/>
            <a:ext cx="685800" cy="228600"/>
            <a:chOff x="576" y="2784"/>
            <a:chExt cx="672" cy="288"/>
          </a:xfrm>
        </p:grpSpPr>
        <p:sp>
          <p:nvSpPr>
            <p:cNvPr id="555120" name="AutoShape 52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21" name="Line 53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22" name="Rectangle 54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23" name="Rectangle 55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" name="Group 56"/>
          <p:cNvGrpSpPr>
            <a:grpSpLocks/>
          </p:cNvGrpSpPr>
          <p:nvPr/>
        </p:nvGrpSpPr>
        <p:grpSpPr bwMode="auto">
          <a:xfrm>
            <a:off x="6673850" y="3276600"/>
            <a:ext cx="1752600" cy="1943100"/>
            <a:chOff x="3888" y="2400"/>
            <a:chExt cx="1104" cy="1224"/>
          </a:xfrm>
        </p:grpSpPr>
        <p:sp>
          <p:nvSpPr>
            <p:cNvPr id="555118" name="Rectangle 57"/>
            <p:cNvSpPr>
              <a:spLocks noChangeArrowheads="1"/>
            </p:cNvSpPr>
            <p:nvPr/>
          </p:nvSpPr>
          <p:spPr bwMode="auto">
            <a:xfrm>
              <a:off x="4224" y="2400"/>
              <a:ext cx="7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米酒限量購買</a:t>
              </a:r>
            </a:p>
          </p:txBody>
        </p:sp>
        <p:cxnSp>
          <p:nvCxnSpPr>
            <p:cNvPr id="555119" name="AutoShape 58"/>
            <p:cNvCxnSpPr>
              <a:cxnSpLocks noChangeShapeType="1"/>
            </p:cNvCxnSpPr>
            <p:nvPr/>
          </p:nvCxnSpPr>
          <p:spPr bwMode="auto">
            <a:xfrm flipV="1">
              <a:off x="3888" y="2736"/>
              <a:ext cx="864" cy="888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8197850" y="3810000"/>
            <a:ext cx="152400" cy="152400"/>
            <a:chOff x="1536" y="3840"/>
            <a:chExt cx="96" cy="96"/>
          </a:xfrm>
        </p:grpSpPr>
        <p:sp>
          <p:nvSpPr>
            <p:cNvPr id="555116" name="Line 60"/>
            <p:cNvSpPr>
              <a:spLocks noChangeShapeType="1"/>
            </p:cNvSpPr>
            <p:nvPr/>
          </p:nvSpPr>
          <p:spPr bwMode="auto">
            <a:xfrm>
              <a:off x="1536" y="3888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7" name="Line 61"/>
            <p:cNvSpPr>
              <a:spLocks noChangeShapeType="1"/>
            </p:cNvSpPr>
            <p:nvPr/>
          </p:nvSpPr>
          <p:spPr bwMode="auto">
            <a:xfrm>
              <a:off x="1584" y="3840"/>
              <a:ext cx="0" cy="9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6445250" y="2819400"/>
            <a:ext cx="685800" cy="228600"/>
            <a:chOff x="576" y="2784"/>
            <a:chExt cx="672" cy="288"/>
          </a:xfrm>
        </p:grpSpPr>
        <p:sp>
          <p:nvSpPr>
            <p:cNvPr id="555112" name="AutoShape 63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13" name="Line 64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4" name="Rectangle 65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15" name="Rectangle 66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3" name="Group 67"/>
          <p:cNvGrpSpPr>
            <a:grpSpLocks/>
          </p:cNvGrpSpPr>
          <p:nvPr/>
        </p:nvGrpSpPr>
        <p:grpSpPr bwMode="auto">
          <a:xfrm>
            <a:off x="6978650" y="4495800"/>
            <a:ext cx="152400" cy="152400"/>
            <a:chOff x="1536" y="3840"/>
            <a:chExt cx="96" cy="96"/>
          </a:xfrm>
        </p:grpSpPr>
        <p:sp>
          <p:nvSpPr>
            <p:cNvPr id="555110" name="Line 68"/>
            <p:cNvSpPr>
              <a:spLocks noChangeShapeType="1"/>
            </p:cNvSpPr>
            <p:nvPr/>
          </p:nvSpPr>
          <p:spPr bwMode="auto">
            <a:xfrm>
              <a:off x="1536" y="3888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1" name="Line 69"/>
            <p:cNvSpPr>
              <a:spLocks noChangeShapeType="1"/>
            </p:cNvSpPr>
            <p:nvPr/>
          </p:nvSpPr>
          <p:spPr bwMode="auto">
            <a:xfrm>
              <a:off x="1584" y="3840"/>
              <a:ext cx="0" cy="9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4" name="Group 70"/>
          <p:cNvGrpSpPr>
            <a:grpSpLocks/>
          </p:cNvGrpSpPr>
          <p:nvPr/>
        </p:nvGrpSpPr>
        <p:grpSpPr bwMode="auto">
          <a:xfrm>
            <a:off x="6369050" y="3962400"/>
            <a:ext cx="1447800" cy="1066800"/>
            <a:chOff x="3696" y="2832"/>
            <a:chExt cx="912" cy="672"/>
          </a:xfrm>
        </p:grpSpPr>
        <p:cxnSp>
          <p:nvCxnSpPr>
            <p:cNvPr id="555108" name="AutoShape 71"/>
            <p:cNvCxnSpPr>
              <a:cxnSpLocks noChangeShapeType="1"/>
            </p:cNvCxnSpPr>
            <p:nvPr/>
          </p:nvCxnSpPr>
          <p:spPr bwMode="auto">
            <a:xfrm flipV="1">
              <a:off x="3840" y="3168"/>
              <a:ext cx="408" cy="336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09" name="Rectangle 72"/>
            <p:cNvSpPr>
              <a:spLocks noChangeArrowheads="1"/>
            </p:cNvSpPr>
            <p:nvPr/>
          </p:nvSpPr>
          <p:spPr bwMode="auto">
            <a:xfrm>
              <a:off x="3696" y="2832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米酒限量配售</a:t>
              </a:r>
            </a:p>
          </p:txBody>
        </p:sp>
      </p:grpSp>
      <p:grpSp>
        <p:nvGrpSpPr>
          <p:cNvPr id="25" name="Group 73"/>
          <p:cNvGrpSpPr>
            <a:grpSpLocks/>
          </p:cNvGrpSpPr>
          <p:nvPr/>
        </p:nvGrpSpPr>
        <p:grpSpPr bwMode="auto">
          <a:xfrm>
            <a:off x="6575425" y="3429000"/>
            <a:ext cx="746125" cy="609600"/>
            <a:chOff x="3826" y="2496"/>
            <a:chExt cx="470" cy="384"/>
          </a:xfrm>
        </p:grpSpPr>
        <p:cxnSp>
          <p:nvCxnSpPr>
            <p:cNvPr id="555106" name="AutoShape 74"/>
            <p:cNvCxnSpPr>
              <a:cxnSpLocks noChangeShapeType="1"/>
              <a:endCxn id="555141" idx="3"/>
            </p:cNvCxnSpPr>
            <p:nvPr/>
          </p:nvCxnSpPr>
          <p:spPr bwMode="auto">
            <a:xfrm rot="10800000">
              <a:off x="3826" y="2496"/>
              <a:ext cx="470" cy="38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07" name="Line 75"/>
            <p:cNvSpPr>
              <a:spLocks noChangeShapeType="1"/>
            </p:cNvSpPr>
            <p:nvPr/>
          </p:nvSpPr>
          <p:spPr bwMode="auto">
            <a:xfrm>
              <a:off x="3840" y="2640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6" name="Group 76"/>
          <p:cNvGrpSpPr>
            <a:grpSpLocks/>
          </p:cNvGrpSpPr>
          <p:nvPr/>
        </p:nvGrpSpPr>
        <p:grpSpPr bwMode="auto">
          <a:xfrm>
            <a:off x="5759450" y="3733800"/>
            <a:ext cx="685800" cy="228600"/>
            <a:chOff x="576" y="2784"/>
            <a:chExt cx="672" cy="288"/>
          </a:xfrm>
        </p:grpSpPr>
        <p:sp>
          <p:nvSpPr>
            <p:cNvPr id="555102" name="AutoShape 77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03" name="Line 78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04" name="Rectangle 79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05" name="Rectangle 80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7" name="Group 81"/>
          <p:cNvGrpSpPr>
            <a:grpSpLocks/>
          </p:cNvGrpSpPr>
          <p:nvPr/>
        </p:nvGrpSpPr>
        <p:grpSpPr bwMode="auto">
          <a:xfrm>
            <a:off x="1492250" y="4648200"/>
            <a:ext cx="1447800" cy="1333500"/>
            <a:chOff x="1680" y="3336"/>
            <a:chExt cx="912" cy="840"/>
          </a:xfrm>
        </p:grpSpPr>
        <p:sp>
          <p:nvSpPr>
            <p:cNvPr id="555100" name="Rectangle 82"/>
            <p:cNvSpPr>
              <a:spLocks noChangeArrowheads="1"/>
            </p:cNvSpPr>
            <p:nvPr/>
          </p:nvSpPr>
          <p:spPr bwMode="auto">
            <a:xfrm>
              <a:off x="1680" y="384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政治、經濟不穩定</a:t>
              </a:r>
            </a:p>
          </p:txBody>
        </p:sp>
        <p:cxnSp>
          <p:nvCxnSpPr>
            <p:cNvPr id="555101" name="AutoShape 83"/>
            <p:cNvCxnSpPr>
              <a:cxnSpLocks noChangeShapeType="1"/>
            </p:cNvCxnSpPr>
            <p:nvPr/>
          </p:nvCxnSpPr>
          <p:spPr bwMode="auto">
            <a:xfrm rot="5400000" flipH="1">
              <a:off x="1728" y="3432"/>
              <a:ext cx="504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8" name="Group 84"/>
          <p:cNvGrpSpPr>
            <a:grpSpLocks/>
          </p:cNvGrpSpPr>
          <p:nvPr/>
        </p:nvGrpSpPr>
        <p:grpSpPr bwMode="auto">
          <a:xfrm>
            <a:off x="806450" y="3352800"/>
            <a:ext cx="2476500" cy="1371600"/>
            <a:chOff x="192" y="2448"/>
            <a:chExt cx="1560" cy="864"/>
          </a:xfrm>
        </p:grpSpPr>
        <p:sp>
          <p:nvSpPr>
            <p:cNvPr id="555095" name="Rectangle 85"/>
            <p:cNvSpPr>
              <a:spLocks noChangeArrowheads="1"/>
            </p:cNvSpPr>
            <p:nvPr/>
          </p:nvSpPr>
          <p:spPr bwMode="auto">
            <a:xfrm>
              <a:off x="192" y="2928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國內經濟紛亂</a:t>
              </a:r>
            </a:p>
          </p:txBody>
        </p:sp>
        <p:grpSp>
          <p:nvGrpSpPr>
            <p:cNvPr id="29" name="Group 86"/>
            <p:cNvGrpSpPr>
              <a:grpSpLocks/>
            </p:cNvGrpSpPr>
            <p:nvPr/>
          </p:nvGrpSpPr>
          <p:grpSpPr bwMode="auto">
            <a:xfrm>
              <a:off x="960" y="3216"/>
              <a:ext cx="96" cy="96"/>
              <a:chOff x="1536" y="3840"/>
              <a:chExt cx="96" cy="96"/>
            </a:xfrm>
          </p:grpSpPr>
          <p:sp>
            <p:nvSpPr>
              <p:cNvPr id="555098" name="Line 87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99" name="Line 88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097" name="AutoShape 89"/>
            <p:cNvCxnSpPr>
              <a:cxnSpLocks noChangeShapeType="1"/>
            </p:cNvCxnSpPr>
            <p:nvPr/>
          </p:nvCxnSpPr>
          <p:spPr bwMode="auto">
            <a:xfrm flipV="1">
              <a:off x="960" y="2448"/>
              <a:ext cx="792" cy="576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0" name="Group 90"/>
          <p:cNvGrpSpPr>
            <a:grpSpLocks/>
          </p:cNvGrpSpPr>
          <p:nvPr/>
        </p:nvGrpSpPr>
        <p:grpSpPr bwMode="auto">
          <a:xfrm>
            <a:off x="1568450" y="3200400"/>
            <a:ext cx="685800" cy="228600"/>
            <a:chOff x="576" y="2784"/>
            <a:chExt cx="672" cy="288"/>
          </a:xfrm>
        </p:grpSpPr>
        <p:sp>
          <p:nvSpPr>
            <p:cNvPr id="555091" name="AutoShape 91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92" name="Line 92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93" name="Rectangle 93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94" name="Rectangle 94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6559" name="Rectangle 95"/>
          <p:cNvSpPr>
            <a:spLocks noChangeArrowheads="1"/>
          </p:cNvSpPr>
          <p:nvPr/>
        </p:nvSpPr>
        <p:spPr bwMode="auto">
          <a:xfrm>
            <a:off x="1111250" y="17526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b="1" dirty="0">
                <a:solidFill>
                  <a:srgbClr val="FFFF00"/>
                </a:solidFill>
                <a:latin typeface="Times New Roman" pitchFamily="18" charset="0"/>
              </a:rPr>
              <a:t>菸酒公賣利益獨佔</a:t>
            </a:r>
          </a:p>
        </p:txBody>
      </p:sp>
      <p:grpSp>
        <p:nvGrpSpPr>
          <p:cNvPr id="31" name="Group 96"/>
          <p:cNvGrpSpPr>
            <a:grpSpLocks/>
          </p:cNvGrpSpPr>
          <p:nvPr/>
        </p:nvGrpSpPr>
        <p:grpSpPr bwMode="auto">
          <a:xfrm>
            <a:off x="1720850" y="1371600"/>
            <a:ext cx="609600" cy="495300"/>
            <a:chOff x="768" y="1200"/>
            <a:chExt cx="384" cy="312"/>
          </a:xfrm>
        </p:grpSpPr>
        <p:sp>
          <p:nvSpPr>
            <p:cNvPr id="555089" name="Line 97"/>
            <p:cNvSpPr>
              <a:spLocks noChangeShapeType="1"/>
            </p:cNvSpPr>
            <p:nvPr/>
          </p:nvSpPr>
          <p:spPr bwMode="auto">
            <a:xfrm>
              <a:off x="768" y="146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cxnSp>
          <p:nvCxnSpPr>
            <p:cNvPr id="555090" name="AutoShape 98"/>
            <p:cNvCxnSpPr>
              <a:cxnSpLocks noChangeShapeType="1"/>
            </p:cNvCxnSpPr>
            <p:nvPr/>
          </p:nvCxnSpPr>
          <p:spPr bwMode="auto">
            <a:xfrm rot="10800000" flipV="1">
              <a:off x="936" y="1200"/>
              <a:ext cx="216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55008" name="Group 99"/>
          <p:cNvGrpSpPr>
            <a:grpSpLocks/>
          </p:cNvGrpSpPr>
          <p:nvPr/>
        </p:nvGrpSpPr>
        <p:grpSpPr bwMode="auto">
          <a:xfrm>
            <a:off x="3473450" y="4038600"/>
            <a:ext cx="685800" cy="228600"/>
            <a:chOff x="576" y="2784"/>
            <a:chExt cx="672" cy="288"/>
          </a:xfrm>
        </p:grpSpPr>
        <p:sp>
          <p:nvSpPr>
            <p:cNvPr id="555085" name="AutoShape 100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86" name="Line 101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87" name="Rectangle 102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88" name="Rectangle 103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6568" name="Oval 104"/>
          <p:cNvSpPr>
            <a:spLocks noChangeArrowheads="1"/>
          </p:cNvSpPr>
          <p:nvPr/>
        </p:nvSpPr>
        <p:spPr bwMode="auto">
          <a:xfrm>
            <a:off x="5073650" y="1143000"/>
            <a:ext cx="16002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69" name="Oval 105"/>
          <p:cNvSpPr>
            <a:spLocks noChangeArrowheads="1"/>
          </p:cNvSpPr>
          <p:nvPr/>
        </p:nvSpPr>
        <p:spPr bwMode="auto">
          <a:xfrm>
            <a:off x="5073650" y="3048000"/>
            <a:ext cx="16002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70" name="Oval 106"/>
          <p:cNvSpPr>
            <a:spLocks noChangeArrowheads="1"/>
          </p:cNvSpPr>
          <p:nvPr/>
        </p:nvSpPr>
        <p:spPr bwMode="auto">
          <a:xfrm>
            <a:off x="2863850" y="2819400"/>
            <a:ext cx="2286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71" name="Oval 107"/>
          <p:cNvSpPr>
            <a:spLocks noChangeArrowheads="1"/>
          </p:cNvSpPr>
          <p:nvPr/>
        </p:nvSpPr>
        <p:spPr bwMode="auto">
          <a:xfrm>
            <a:off x="1263650" y="5410200"/>
            <a:ext cx="20574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55009" name="Group 108"/>
          <p:cNvGrpSpPr>
            <a:grpSpLocks/>
          </p:cNvGrpSpPr>
          <p:nvPr/>
        </p:nvGrpSpPr>
        <p:grpSpPr bwMode="auto">
          <a:xfrm>
            <a:off x="3321050" y="1676400"/>
            <a:ext cx="2667000" cy="1933575"/>
            <a:chOff x="1776" y="1392"/>
            <a:chExt cx="1680" cy="1218"/>
          </a:xfrm>
        </p:grpSpPr>
        <p:sp>
          <p:nvSpPr>
            <p:cNvPr id="555080" name="Rectangle 109"/>
            <p:cNvSpPr>
              <a:spLocks noChangeArrowheads="1"/>
            </p:cNvSpPr>
            <p:nvPr/>
          </p:nvSpPr>
          <p:spPr bwMode="auto">
            <a:xfrm>
              <a:off x="1776" y="2224"/>
              <a:ext cx="77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擬定政策與因應措施</a:t>
              </a:r>
            </a:p>
          </p:txBody>
        </p:sp>
        <p:cxnSp>
          <p:nvCxnSpPr>
            <p:cNvPr id="555081" name="AutoShape 110"/>
            <p:cNvCxnSpPr>
              <a:cxnSpLocks noChangeShapeType="1"/>
            </p:cNvCxnSpPr>
            <p:nvPr/>
          </p:nvCxnSpPr>
          <p:spPr bwMode="auto">
            <a:xfrm flipV="1">
              <a:off x="2718" y="1392"/>
              <a:ext cx="738" cy="915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0" name="Group 111"/>
            <p:cNvGrpSpPr>
              <a:grpSpLocks/>
            </p:cNvGrpSpPr>
            <p:nvPr/>
          </p:nvGrpSpPr>
          <p:grpSpPr bwMode="auto">
            <a:xfrm>
              <a:off x="1824" y="2496"/>
              <a:ext cx="96" cy="114"/>
              <a:chOff x="1536" y="3840"/>
              <a:chExt cx="96" cy="96"/>
            </a:xfrm>
          </p:grpSpPr>
          <p:sp>
            <p:nvSpPr>
              <p:cNvPr id="555083" name="Line 112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84" name="Line 113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1" name="Group 114"/>
          <p:cNvGrpSpPr>
            <a:grpSpLocks/>
          </p:cNvGrpSpPr>
          <p:nvPr/>
        </p:nvGrpSpPr>
        <p:grpSpPr bwMode="auto">
          <a:xfrm>
            <a:off x="3244850" y="5334000"/>
            <a:ext cx="2971800" cy="765175"/>
            <a:chOff x="2592" y="3696"/>
            <a:chExt cx="1464" cy="434"/>
          </a:xfrm>
        </p:grpSpPr>
        <p:cxnSp>
          <p:nvCxnSpPr>
            <p:cNvPr id="555076" name="AutoShape 115"/>
            <p:cNvCxnSpPr>
              <a:cxnSpLocks noChangeShapeType="1"/>
            </p:cNvCxnSpPr>
            <p:nvPr/>
          </p:nvCxnSpPr>
          <p:spPr bwMode="auto">
            <a:xfrm rot="5400000">
              <a:off x="3168" y="3120"/>
              <a:ext cx="312" cy="146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3" name="Group 116"/>
            <p:cNvGrpSpPr>
              <a:grpSpLocks/>
            </p:cNvGrpSpPr>
            <p:nvPr/>
          </p:nvGrpSpPr>
          <p:grpSpPr bwMode="auto">
            <a:xfrm>
              <a:off x="2640" y="4034"/>
              <a:ext cx="96" cy="96"/>
              <a:chOff x="1536" y="3840"/>
              <a:chExt cx="96" cy="96"/>
            </a:xfrm>
          </p:grpSpPr>
          <p:sp>
            <p:nvSpPr>
              <p:cNvPr id="555078" name="Line 117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9" name="Line 118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4" name="Group 119"/>
          <p:cNvGrpSpPr>
            <a:grpSpLocks/>
          </p:cNvGrpSpPr>
          <p:nvPr/>
        </p:nvGrpSpPr>
        <p:grpSpPr bwMode="auto">
          <a:xfrm>
            <a:off x="501650" y="2286000"/>
            <a:ext cx="1524000" cy="1247775"/>
            <a:chOff x="0" y="1776"/>
            <a:chExt cx="960" cy="786"/>
          </a:xfrm>
        </p:grpSpPr>
        <p:grpSp>
          <p:nvGrpSpPr>
            <p:cNvPr id="555015" name="Group 120"/>
            <p:cNvGrpSpPr>
              <a:grpSpLocks/>
            </p:cNvGrpSpPr>
            <p:nvPr/>
          </p:nvGrpSpPr>
          <p:grpSpPr bwMode="auto">
            <a:xfrm>
              <a:off x="432" y="2448"/>
              <a:ext cx="96" cy="114"/>
              <a:chOff x="1536" y="3840"/>
              <a:chExt cx="96" cy="96"/>
            </a:xfrm>
          </p:grpSpPr>
          <p:sp>
            <p:nvSpPr>
              <p:cNvPr id="555074" name="Line 121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5" name="Line 122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grpSp>
          <p:nvGrpSpPr>
            <p:cNvPr id="555016" name="Group 123"/>
            <p:cNvGrpSpPr>
              <a:grpSpLocks/>
            </p:cNvGrpSpPr>
            <p:nvPr/>
          </p:nvGrpSpPr>
          <p:grpSpPr bwMode="auto">
            <a:xfrm>
              <a:off x="0" y="1776"/>
              <a:ext cx="960" cy="528"/>
              <a:chOff x="96" y="1392"/>
              <a:chExt cx="960" cy="480"/>
            </a:xfrm>
          </p:grpSpPr>
          <p:sp>
            <p:nvSpPr>
              <p:cNvPr id="555072" name="Rectangle 124"/>
              <p:cNvSpPr>
                <a:spLocks noChangeArrowheads="1"/>
              </p:cNvSpPr>
              <p:nvPr/>
            </p:nvSpPr>
            <p:spPr bwMode="auto">
              <a:xfrm>
                <a:off x="96" y="1680"/>
                <a:ext cx="96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人民持續購買</a:t>
                </a:r>
              </a:p>
            </p:txBody>
          </p:sp>
          <p:sp>
            <p:nvSpPr>
              <p:cNvPr id="555073" name="Arc 125"/>
              <p:cNvSpPr>
                <a:spLocks/>
              </p:cNvSpPr>
              <p:nvPr/>
            </p:nvSpPr>
            <p:spPr bwMode="auto">
              <a:xfrm rot="11851180" flipV="1">
                <a:off x="480" y="1392"/>
                <a:ext cx="391" cy="333"/>
              </a:xfrm>
              <a:custGeom>
                <a:avLst/>
                <a:gdLst>
                  <a:gd name="T0" fmla="*/ 0 w 21600"/>
                  <a:gd name="T1" fmla="*/ 0 h 24924"/>
                  <a:gd name="T2" fmla="*/ 0 w 21600"/>
                  <a:gd name="T3" fmla="*/ 0 h 24924"/>
                  <a:gd name="T4" fmla="*/ 0 w 21600"/>
                  <a:gd name="T5" fmla="*/ 0 h 249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924"/>
                  <a:gd name="T11" fmla="*/ 21600 w 21600"/>
                  <a:gd name="T12" fmla="*/ 24924 h 249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924" fill="none" extrusionOk="0">
                    <a:moveTo>
                      <a:pt x="2614" y="-1"/>
                    </a:moveTo>
                    <a:cubicBezTo>
                      <a:pt x="13452" y="1321"/>
                      <a:pt x="21600" y="10522"/>
                      <a:pt x="21600" y="21441"/>
                    </a:cubicBezTo>
                    <a:cubicBezTo>
                      <a:pt x="21600" y="22607"/>
                      <a:pt x="21505" y="23772"/>
                      <a:pt x="21317" y="24924"/>
                    </a:cubicBezTo>
                  </a:path>
                  <a:path w="21600" h="24924" stroke="0" extrusionOk="0">
                    <a:moveTo>
                      <a:pt x="2614" y="-1"/>
                    </a:moveTo>
                    <a:cubicBezTo>
                      <a:pt x="13452" y="1321"/>
                      <a:pt x="21600" y="10522"/>
                      <a:pt x="21600" y="21441"/>
                    </a:cubicBezTo>
                    <a:cubicBezTo>
                      <a:pt x="21600" y="22607"/>
                      <a:pt x="21505" y="23772"/>
                      <a:pt x="21317" y="24924"/>
                    </a:cubicBezTo>
                    <a:lnTo>
                      <a:pt x="0" y="21441"/>
                    </a:lnTo>
                    <a:close/>
                  </a:path>
                </a:pathLst>
              </a:cu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5068" name="Line 126"/>
            <p:cNvSpPr>
              <a:spLocks noChangeShapeType="1"/>
            </p:cNvSpPr>
            <p:nvPr/>
          </p:nvSpPr>
          <p:spPr bwMode="auto">
            <a:xfrm>
              <a:off x="768" y="182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grpSp>
          <p:nvGrpSpPr>
            <p:cNvPr id="555017" name="Group 127"/>
            <p:cNvGrpSpPr>
              <a:grpSpLocks/>
            </p:cNvGrpSpPr>
            <p:nvPr/>
          </p:nvGrpSpPr>
          <p:grpSpPr bwMode="auto">
            <a:xfrm>
              <a:off x="720" y="1872"/>
              <a:ext cx="96" cy="96"/>
              <a:chOff x="1536" y="3840"/>
              <a:chExt cx="96" cy="96"/>
            </a:xfrm>
          </p:grpSpPr>
          <p:sp>
            <p:nvSpPr>
              <p:cNvPr id="555070" name="Line 128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1" name="Line 129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8" name="Group 130"/>
          <p:cNvGrpSpPr>
            <a:grpSpLocks/>
          </p:cNvGrpSpPr>
          <p:nvPr/>
        </p:nvGrpSpPr>
        <p:grpSpPr bwMode="auto">
          <a:xfrm>
            <a:off x="2406650" y="2209800"/>
            <a:ext cx="990600" cy="1408113"/>
            <a:chOff x="1200" y="1728"/>
            <a:chExt cx="624" cy="887"/>
          </a:xfrm>
        </p:grpSpPr>
        <p:sp>
          <p:nvSpPr>
            <p:cNvPr id="555060" name="Rectangle 131"/>
            <p:cNvSpPr>
              <a:spLocks noChangeArrowheads="1"/>
            </p:cNvSpPr>
            <p:nvPr/>
          </p:nvSpPr>
          <p:spPr bwMode="auto">
            <a:xfrm>
              <a:off x="1303" y="2023"/>
              <a:ext cx="52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菸酒稅額保障</a:t>
              </a:r>
            </a:p>
          </p:txBody>
        </p:sp>
        <p:cxnSp>
          <p:nvCxnSpPr>
            <p:cNvPr id="555061" name="AutoShape 132"/>
            <p:cNvCxnSpPr>
              <a:cxnSpLocks noChangeShapeType="1"/>
            </p:cNvCxnSpPr>
            <p:nvPr/>
          </p:nvCxnSpPr>
          <p:spPr bwMode="auto">
            <a:xfrm rot="6072078">
              <a:off x="1106" y="2398"/>
              <a:ext cx="311" cy="123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cxnSp>
          <p:nvCxnSpPr>
            <p:cNvPr id="555062" name="AutoShape 133"/>
            <p:cNvCxnSpPr>
              <a:cxnSpLocks noChangeShapeType="1"/>
            </p:cNvCxnSpPr>
            <p:nvPr/>
          </p:nvCxnSpPr>
          <p:spPr bwMode="auto">
            <a:xfrm rot="16200000" flipH="1">
              <a:off x="1112" y="1877"/>
              <a:ext cx="346" cy="47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9" name="Group 134"/>
            <p:cNvGrpSpPr>
              <a:grpSpLocks/>
            </p:cNvGrpSpPr>
            <p:nvPr/>
          </p:nvGrpSpPr>
          <p:grpSpPr bwMode="auto">
            <a:xfrm>
              <a:off x="1344" y="1968"/>
              <a:ext cx="96" cy="96"/>
              <a:chOff x="1536" y="3840"/>
              <a:chExt cx="96" cy="96"/>
            </a:xfrm>
          </p:grpSpPr>
          <p:sp>
            <p:nvSpPr>
              <p:cNvPr id="555064" name="Line 135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65" name="Line 136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20" name="Group 137"/>
          <p:cNvGrpSpPr>
            <a:grpSpLocks/>
          </p:cNvGrpSpPr>
          <p:nvPr/>
        </p:nvGrpSpPr>
        <p:grpSpPr bwMode="auto">
          <a:xfrm>
            <a:off x="6521450" y="685800"/>
            <a:ext cx="2514600" cy="762000"/>
            <a:chOff x="3792" y="768"/>
            <a:chExt cx="1584" cy="480"/>
          </a:xfrm>
        </p:grpSpPr>
        <p:sp>
          <p:nvSpPr>
            <p:cNvPr id="555055" name="Rectangle 138"/>
            <p:cNvSpPr>
              <a:spLocks noChangeArrowheads="1"/>
            </p:cNvSpPr>
            <p:nvPr/>
          </p:nvSpPr>
          <p:spPr bwMode="auto">
            <a:xfrm>
              <a:off x="4128" y="768"/>
              <a:ext cx="124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媒體的報導</a:t>
              </a:r>
            </a:p>
          </p:txBody>
        </p:sp>
        <p:cxnSp>
          <p:nvCxnSpPr>
            <p:cNvPr id="555056" name="AutoShape 139"/>
            <p:cNvCxnSpPr>
              <a:cxnSpLocks noChangeShapeType="1"/>
            </p:cNvCxnSpPr>
            <p:nvPr/>
          </p:nvCxnSpPr>
          <p:spPr bwMode="auto">
            <a:xfrm rot="10800000" flipV="1">
              <a:off x="3877" y="1042"/>
              <a:ext cx="425" cy="103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21" name="Group 140"/>
            <p:cNvGrpSpPr>
              <a:grpSpLocks/>
            </p:cNvGrpSpPr>
            <p:nvPr/>
          </p:nvGrpSpPr>
          <p:grpSpPr bwMode="auto">
            <a:xfrm>
              <a:off x="3792" y="960"/>
              <a:ext cx="96" cy="96"/>
              <a:chOff x="1536" y="3840"/>
              <a:chExt cx="96" cy="96"/>
            </a:xfrm>
          </p:grpSpPr>
          <p:sp>
            <p:nvSpPr>
              <p:cNvPr id="555058" name="Line 141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59" name="Line 142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22" name="Group 143"/>
          <p:cNvGrpSpPr>
            <a:grpSpLocks/>
          </p:cNvGrpSpPr>
          <p:nvPr/>
        </p:nvGrpSpPr>
        <p:grpSpPr bwMode="auto">
          <a:xfrm>
            <a:off x="1035050" y="3124200"/>
            <a:ext cx="1676400" cy="820738"/>
            <a:chOff x="336" y="2304"/>
            <a:chExt cx="1056" cy="517"/>
          </a:xfrm>
        </p:grpSpPr>
        <p:sp>
          <p:nvSpPr>
            <p:cNvPr id="555051" name="Line 144"/>
            <p:cNvSpPr>
              <a:spLocks noChangeShapeType="1"/>
            </p:cNvSpPr>
            <p:nvPr/>
          </p:nvSpPr>
          <p:spPr bwMode="auto">
            <a:xfrm flipV="1">
              <a:off x="336" y="2304"/>
              <a:ext cx="0" cy="95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52" name="Text Box 145"/>
            <p:cNvSpPr txBox="1">
              <a:spLocks noChangeArrowheads="1"/>
            </p:cNvSpPr>
            <p:nvPr/>
          </p:nvSpPr>
          <p:spPr bwMode="auto">
            <a:xfrm>
              <a:off x="422" y="2590"/>
              <a:ext cx="7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米酒不漲</a:t>
              </a:r>
            </a:p>
          </p:txBody>
        </p:sp>
        <p:sp>
          <p:nvSpPr>
            <p:cNvPr id="555053" name="Arc 146"/>
            <p:cNvSpPr>
              <a:spLocks/>
            </p:cNvSpPr>
            <p:nvPr/>
          </p:nvSpPr>
          <p:spPr bwMode="auto">
            <a:xfrm flipH="1" flipV="1">
              <a:off x="336" y="2400"/>
              <a:ext cx="144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/>
            </a:p>
          </p:txBody>
        </p:sp>
        <p:sp>
          <p:nvSpPr>
            <p:cNvPr id="555054" name="Line 147"/>
            <p:cNvSpPr>
              <a:spLocks noChangeShapeType="1"/>
            </p:cNvSpPr>
            <p:nvPr/>
          </p:nvSpPr>
          <p:spPr bwMode="auto">
            <a:xfrm>
              <a:off x="1296" y="2592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1086612" name="Line 148"/>
          <p:cNvSpPr>
            <a:spLocks noChangeShapeType="1"/>
          </p:cNvSpPr>
          <p:nvPr/>
        </p:nvSpPr>
        <p:spPr bwMode="auto">
          <a:xfrm>
            <a:off x="4159250" y="4572000"/>
            <a:ext cx="152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86613" name="Line 149"/>
          <p:cNvSpPr>
            <a:spLocks noChangeShapeType="1"/>
          </p:cNvSpPr>
          <p:nvPr/>
        </p:nvSpPr>
        <p:spPr bwMode="auto">
          <a:xfrm>
            <a:off x="5759450" y="1905000"/>
            <a:ext cx="152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555023" name="Group 150"/>
          <p:cNvGrpSpPr>
            <a:grpSpLocks/>
          </p:cNvGrpSpPr>
          <p:nvPr/>
        </p:nvGrpSpPr>
        <p:grpSpPr bwMode="auto">
          <a:xfrm>
            <a:off x="7435850" y="2667000"/>
            <a:ext cx="533400" cy="685800"/>
            <a:chOff x="4368" y="2016"/>
            <a:chExt cx="336" cy="432"/>
          </a:xfrm>
        </p:grpSpPr>
        <p:cxnSp>
          <p:nvCxnSpPr>
            <p:cNvPr id="555049" name="AutoShape 151"/>
            <p:cNvCxnSpPr>
              <a:cxnSpLocks noChangeShapeType="1"/>
            </p:cNvCxnSpPr>
            <p:nvPr/>
          </p:nvCxnSpPr>
          <p:spPr bwMode="auto">
            <a:xfrm rot="5400000" flipH="1">
              <a:off x="4368" y="2112"/>
              <a:ext cx="432" cy="240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050" name="Line 152"/>
            <p:cNvSpPr>
              <a:spLocks noChangeShapeType="1"/>
            </p:cNvSpPr>
            <p:nvPr/>
          </p:nvSpPr>
          <p:spPr bwMode="auto">
            <a:xfrm>
              <a:off x="4368" y="206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555048" name="Text Box 153"/>
          <p:cNvSpPr txBox="1">
            <a:spLocks noChangeArrowheads="1"/>
          </p:cNvSpPr>
          <p:nvPr/>
        </p:nvSpPr>
        <p:spPr bwMode="auto">
          <a:xfrm>
            <a:off x="3352800" y="60198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資料來源：賴明豐等同學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559" grpId="0" autoUpdateAnimBg="0"/>
      <p:bldP spid="1086568" grpId="0" animBg="1"/>
      <p:bldP spid="1086569" grpId="0" animBg="1"/>
      <p:bldP spid="1086570" grpId="0" animBg="1"/>
      <p:bldP spid="1086571" grpId="0" animBg="1"/>
      <p:bldP spid="1086612" grpId="0" animBg="1"/>
      <p:bldP spid="108661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3A18D-0290-42CE-B5FD-7040A87BDCEE}" type="slidenum">
              <a:rPr lang="en-US" altLang="zh-TW"/>
              <a:pPr>
                <a:defRPr/>
              </a:pPr>
              <a:t>44</a:t>
            </a:fld>
            <a:endParaRPr lang="en-US" altLang="zh-TW"/>
          </a:p>
        </p:txBody>
      </p:sp>
      <p:sp>
        <p:nvSpPr>
          <p:cNvPr id="556035" name="Rectangle 2"/>
          <p:cNvSpPr>
            <a:spLocks noRot="1" noChangeArrowheads="1"/>
          </p:cNvSpPr>
          <p:nvPr/>
        </p:nvSpPr>
        <p:spPr bwMode="auto">
          <a:xfrm>
            <a:off x="0" y="22860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台灣樂透是否會過熱之來龍去脈？</a:t>
            </a:r>
          </a:p>
        </p:txBody>
      </p:sp>
      <p:sp>
        <p:nvSpPr>
          <p:cNvPr id="1231875" name="Oval 3"/>
          <p:cNvSpPr>
            <a:spLocks noChangeArrowheads="1"/>
          </p:cNvSpPr>
          <p:nvPr/>
        </p:nvSpPr>
        <p:spPr bwMode="auto">
          <a:xfrm>
            <a:off x="2555875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民眾發財心理</a:t>
            </a:r>
          </a:p>
        </p:txBody>
      </p:sp>
      <p:sp>
        <p:nvSpPr>
          <p:cNvPr id="1231876" name="Oval 4"/>
          <p:cNvSpPr>
            <a:spLocks noChangeArrowheads="1"/>
          </p:cNvSpPr>
          <p:nvPr/>
        </p:nvSpPr>
        <p:spPr bwMode="auto">
          <a:xfrm>
            <a:off x="5003800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民眾追獎</a:t>
            </a:r>
          </a:p>
        </p:txBody>
      </p:sp>
      <p:cxnSp>
        <p:nvCxnSpPr>
          <p:cNvPr id="1231877" name="AutoShape 5"/>
          <p:cNvCxnSpPr>
            <a:cxnSpLocks noChangeShapeType="1"/>
            <a:stCxn id="1231875" idx="6"/>
            <a:endCxn id="1231876" idx="2"/>
          </p:cNvCxnSpPr>
          <p:nvPr/>
        </p:nvCxnSpPr>
        <p:spPr bwMode="auto">
          <a:xfrm>
            <a:off x="4427538" y="3402013"/>
            <a:ext cx="576262" cy="0"/>
          </a:xfrm>
          <a:prstGeom prst="straightConnector1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sp>
        <p:nvSpPr>
          <p:cNvPr id="1231878" name="Oval 6"/>
          <p:cNvSpPr>
            <a:spLocks noChangeArrowheads="1"/>
          </p:cNvSpPr>
          <p:nvPr/>
        </p:nvSpPr>
        <p:spPr bwMode="auto">
          <a:xfrm>
            <a:off x="6227763" y="1600200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小賭到包牌</a:t>
            </a:r>
          </a:p>
        </p:txBody>
      </p:sp>
      <p:sp>
        <p:nvSpPr>
          <p:cNvPr id="1231879" name="Oval 7"/>
          <p:cNvSpPr>
            <a:spLocks noChangeArrowheads="1"/>
          </p:cNvSpPr>
          <p:nvPr/>
        </p:nvSpPr>
        <p:spPr bwMode="auto">
          <a:xfrm>
            <a:off x="7272338" y="260826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彩票數量不足</a:t>
            </a:r>
          </a:p>
        </p:txBody>
      </p:sp>
      <p:sp>
        <p:nvSpPr>
          <p:cNvPr id="1231880" name="Oval 8"/>
          <p:cNvSpPr>
            <a:spLocks noChangeArrowheads="1"/>
          </p:cNvSpPr>
          <p:nvPr/>
        </p:nvSpPr>
        <p:spPr bwMode="auto">
          <a:xfrm>
            <a:off x="7272338" y="36179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買賣失調</a:t>
            </a:r>
          </a:p>
        </p:txBody>
      </p:sp>
      <p:sp>
        <p:nvSpPr>
          <p:cNvPr id="1231881" name="Oval 9"/>
          <p:cNvSpPr>
            <a:spLocks noChangeArrowheads="1"/>
          </p:cNvSpPr>
          <p:nvPr/>
        </p:nvSpPr>
        <p:spPr bwMode="auto">
          <a:xfrm>
            <a:off x="6300788" y="4552950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趕製到一票多注</a:t>
            </a:r>
          </a:p>
        </p:txBody>
      </p:sp>
      <p:cxnSp>
        <p:nvCxnSpPr>
          <p:cNvPr id="1231882" name="AutoShape 10"/>
          <p:cNvCxnSpPr>
            <a:cxnSpLocks noChangeShapeType="1"/>
            <a:stCxn id="1231876" idx="0"/>
            <a:endCxn id="1231878" idx="2"/>
          </p:cNvCxnSpPr>
          <p:nvPr/>
        </p:nvCxnSpPr>
        <p:spPr bwMode="auto">
          <a:xfrm rot="-5400000">
            <a:off x="5472112" y="2357438"/>
            <a:ext cx="1223963" cy="287338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3" name="AutoShape 11"/>
          <p:cNvCxnSpPr>
            <a:cxnSpLocks noChangeShapeType="1"/>
            <a:stCxn id="1231878" idx="6"/>
            <a:endCxn id="1231879" idx="0"/>
          </p:cNvCxnSpPr>
          <p:nvPr/>
        </p:nvCxnSpPr>
        <p:spPr bwMode="auto">
          <a:xfrm>
            <a:off x="8099425" y="1889125"/>
            <a:ext cx="109538" cy="719138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4" name="AutoShape 12"/>
          <p:cNvCxnSpPr>
            <a:cxnSpLocks noChangeShapeType="1"/>
            <a:stCxn id="1231879" idx="4"/>
            <a:endCxn id="1231880" idx="0"/>
          </p:cNvCxnSpPr>
          <p:nvPr/>
        </p:nvCxnSpPr>
        <p:spPr bwMode="auto">
          <a:xfrm rot="5400000">
            <a:off x="7992269" y="3401219"/>
            <a:ext cx="433388" cy="0"/>
          </a:xfrm>
          <a:prstGeom prst="straightConnector1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5" name="AutoShape 13"/>
          <p:cNvCxnSpPr>
            <a:cxnSpLocks noChangeShapeType="1"/>
            <a:stCxn id="1231880" idx="4"/>
            <a:endCxn id="1231881" idx="6"/>
          </p:cNvCxnSpPr>
          <p:nvPr/>
        </p:nvCxnSpPr>
        <p:spPr bwMode="auto">
          <a:xfrm rot="5400000">
            <a:off x="7866857" y="4499768"/>
            <a:ext cx="647700" cy="36513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6" name="AutoShape 14"/>
          <p:cNvCxnSpPr>
            <a:cxnSpLocks noChangeShapeType="1"/>
            <a:stCxn id="1231881" idx="2"/>
          </p:cNvCxnSpPr>
          <p:nvPr/>
        </p:nvCxnSpPr>
        <p:spPr bwMode="auto">
          <a:xfrm rot="10800000">
            <a:off x="6096000" y="3646488"/>
            <a:ext cx="204788" cy="1195387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1231887" name="Oval 15"/>
          <p:cNvSpPr>
            <a:spLocks noChangeArrowheads="1"/>
          </p:cNvSpPr>
          <p:nvPr/>
        </p:nvSpPr>
        <p:spPr bwMode="auto">
          <a:xfrm>
            <a:off x="3995738" y="42656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投注者貧者愈貧</a:t>
            </a:r>
          </a:p>
        </p:txBody>
      </p:sp>
      <p:cxnSp>
        <p:nvCxnSpPr>
          <p:cNvPr id="1231888" name="AutoShape 16"/>
          <p:cNvCxnSpPr>
            <a:cxnSpLocks noChangeShapeType="1"/>
          </p:cNvCxnSpPr>
          <p:nvPr/>
        </p:nvCxnSpPr>
        <p:spPr bwMode="auto">
          <a:xfrm rot="5400000">
            <a:off x="5187950" y="3716338"/>
            <a:ext cx="593725" cy="606425"/>
          </a:xfrm>
          <a:prstGeom prst="curvedConnector2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cxnSp>
        <p:nvCxnSpPr>
          <p:cNvPr id="1231889" name="AutoShape 17"/>
          <p:cNvCxnSpPr>
            <a:cxnSpLocks noChangeShapeType="1"/>
            <a:stCxn id="1231887" idx="2"/>
            <a:endCxn id="1231875" idx="4"/>
          </p:cNvCxnSpPr>
          <p:nvPr/>
        </p:nvCxnSpPr>
        <p:spPr bwMode="auto">
          <a:xfrm rot="10800000">
            <a:off x="3492500" y="3689350"/>
            <a:ext cx="503238" cy="865188"/>
          </a:xfrm>
          <a:prstGeom prst="curvedConnector2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sp>
        <p:nvSpPr>
          <p:cNvPr id="1231890" name="Oval 18"/>
          <p:cNvSpPr>
            <a:spLocks noChangeArrowheads="1"/>
          </p:cNvSpPr>
          <p:nvPr/>
        </p:nvSpPr>
        <p:spPr bwMode="auto">
          <a:xfrm>
            <a:off x="2916238" y="1241425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中央政府財政收入</a:t>
            </a:r>
          </a:p>
        </p:txBody>
      </p:sp>
      <p:sp>
        <p:nvSpPr>
          <p:cNvPr id="1231891" name="Oval 19"/>
          <p:cNvSpPr>
            <a:spLocks noChangeArrowheads="1"/>
          </p:cNvSpPr>
          <p:nvPr/>
        </p:nvSpPr>
        <p:spPr bwMode="auto">
          <a:xfrm>
            <a:off x="1116013" y="1889125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地方政府社福收入</a:t>
            </a:r>
          </a:p>
        </p:txBody>
      </p:sp>
      <p:cxnSp>
        <p:nvCxnSpPr>
          <p:cNvPr id="1231892" name="AutoShape 20"/>
          <p:cNvCxnSpPr>
            <a:cxnSpLocks noChangeShapeType="1"/>
          </p:cNvCxnSpPr>
          <p:nvPr/>
        </p:nvCxnSpPr>
        <p:spPr bwMode="auto">
          <a:xfrm rot="5400000" flipH="1">
            <a:off x="4509294" y="1727994"/>
            <a:ext cx="1582737" cy="1152525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31893" name="AutoShape 21"/>
          <p:cNvCxnSpPr>
            <a:cxnSpLocks noChangeShapeType="1"/>
            <a:stCxn id="1231890" idx="2"/>
            <a:endCxn id="1231891" idx="0"/>
          </p:cNvCxnSpPr>
          <p:nvPr/>
        </p:nvCxnSpPr>
        <p:spPr bwMode="auto">
          <a:xfrm rot="10800000" flipV="1">
            <a:off x="2052638" y="1530350"/>
            <a:ext cx="863600" cy="358775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31894" name="AutoShape 22"/>
          <p:cNvCxnSpPr>
            <a:cxnSpLocks noChangeShapeType="1"/>
            <a:stCxn id="1231891" idx="2"/>
            <a:endCxn id="1231899" idx="0"/>
          </p:cNvCxnSpPr>
          <p:nvPr/>
        </p:nvCxnSpPr>
        <p:spPr bwMode="auto">
          <a:xfrm rot="10800000" flipV="1">
            <a:off x="936625" y="2178050"/>
            <a:ext cx="179388" cy="935038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31895" name="Oval 23"/>
          <p:cNvSpPr>
            <a:spLocks noChangeArrowheads="1"/>
          </p:cNvSpPr>
          <p:nvPr/>
        </p:nvSpPr>
        <p:spPr bwMode="auto">
          <a:xfrm>
            <a:off x="0" y="41925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solidFill>
                  <a:schemeClr val="bg2"/>
                </a:solidFill>
              </a:rPr>
              <a:t>79</a:t>
            </a:r>
            <a:r>
              <a:rPr lang="zh-TW" altLang="en-US">
                <a:solidFill>
                  <a:schemeClr val="bg2"/>
                </a:solidFill>
              </a:rPr>
              <a:t>年成功經驗</a:t>
            </a:r>
          </a:p>
        </p:txBody>
      </p:sp>
      <p:cxnSp>
        <p:nvCxnSpPr>
          <p:cNvPr id="1231896" name="AutoShape 24"/>
          <p:cNvCxnSpPr>
            <a:cxnSpLocks noChangeShapeType="1"/>
            <a:stCxn id="1231895" idx="0"/>
            <a:endCxn id="1231899" idx="4"/>
          </p:cNvCxnSpPr>
          <p:nvPr/>
        </p:nvCxnSpPr>
        <p:spPr bwMode="auto">
          <a:xfrm rot="-5400000">
            <a:off x="685006" y="3940969"/>
            <a:ext cx="5032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897" name="Oval 25"/>
          <p:cNvSpPr>
            <a:spLocks noChangeArrowheads="1"/>
          </p:cNvSpPr>
          <p:nvPr/>
        </p:nvSpPr>
        <p:spPr bwMode="auto">
          <a:xfrm>
            <a:off x="2667000" y="55514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媒體大肆報導</a:t>
            </a:r>
          </a:p>
        </p:txBody>
      </p:sp>
      <p:cxnSp>
        <p:nvCxnSpPr>
          <p:cNvPr id="1231898" name="AutoShape 26"/>
          <p:cNvCxnSpPr>
            <a:cxnSpLocks noChangeShapeType="1"/>
          </p:cNvCxnSpPr>
          <p:nvPr/>
        </p:nvCxnSpPr>
        <p:spPr bwMode="auto">
          <a:xfrm rot="10800000">
            <a:off x="3200400" y="3646488"/>
            <a:ext cx="431800" cy="1873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899" name="Oval 27"/>
          <p:cNvSpPr>
            <a:spLocks noChangeArrowheads="1"/>
          </p:cNvSpPr>
          <p:nvPr/>
        </p:nvSpPr>
        <p:spPr bwMode="auto">
          <a:xfrm>
            <a:off x="0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TW" altLang="en-US">
                <a:solidFill>
                  <a:schemeClr val="bg2"/>
                </a:solidFill>
              </a:rPr>
              <a:t>中央政府發</a:t>
            </a:r>
            <a:r>
              <a:rPr lang="zh-TW" altLang="en-US">
                <a:solidFill>
                  <a:schemeClr val="bg2"/>
                </a:solidFill>
              </a:rPr>
              <a:t>行彩票</a:t>
            </a:r>
          </a:p>
        </p:txBody>
      </p:sp>
      <p:cxnSp>
        <p:nvCxnSpPr>
          <p:cNvPr id="1231900" name="AutoShape 28"/>
          <p:cNvCxnSpPr>
            <a:cxnSpLocks noChangeShapeType="1"/>
            <a:stCxn id="1231899" idx="6"/>
            <a:endCxn id="1231875" idx="2"/>
          </p:cNvCxnSpPr>
          <p:nvPr/>
        </p:nvCxnSpPr>
        <p:spPr bwMode="auto">
          <a:xfrm>
            <a:off x="1871663" y="3402013"/>
            <a:ext cx="684212" cy="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31901" name="Rectangle 29"/>
          <p:cNvSpPr>
            <a:spLocks noChangeArrowheads="1"/>
          </p:cNvSpPr>
          <p:nvPr/>
        </p:nvSpPr>
        <p:spPr bwMode="auto">
          <a:xfrm>
            <a:off x="3563938" y="37607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2" name="Oval 30"/>
          <p:cNvSpPr>
            <a:spLocks noChangeArrowheads="1"/>
          </p:cNvSpPr>
          <p:nvPr/>
        </p:nvSpPr>
        <p:spPr bwMode="auto">
          <a:xfrm>
            <a:off x="468313" y="51292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企業裁員減薪</a:t>
            </a:r>
          </a:p>
        </p:txBody>
      </p:sp>
      <p:cxnSp>
        <p:nvCxnSpPr>
          <p:cNvPr id="1231903" name="AutoShape 31"/>
          <p:cNvCxnSpPr>
            <a:cxnSpLocks noChangeShapeType="1"/>
            <a:stCxn id="1231902" idx="6"/>
            <a:endCxn id="1231875" idx="3"/>
          </p:cNvCxnSpPr>
          <p:nvPr/>
        </p:nvCxnSpPr>
        <p:spPr bwMode="auto">
          <a:xfrm flipV="1">
            <a:off x="2339975" y="3605213"/>
            <a:ext cx="490538" cy="18129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904" name="Rectangle 32"/>
          <p:cNvSpPr>
            <a:spLocks noChangeArrowheads="1"/>
          </p:cNvSpPr>
          <p:nvPr/>
        </p:nvSpPr>
        <p:spPr bwMode="auto">
          <a:xfrm>
            <a:off x="2484438" y="36893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5" name="Rectangle 33"/>
          <p:cNvSpPr>
            <a:spLocks noChangeArrowheads="1"/>
          </p:cNvSpPr>
          <p:nvPr/>
        </p:nvSpPr>
        <p:spPr bwMode="auto">
          <a:xfrm>
            <a:off x="611188" y="36893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6" name="Rectangle 34"/>
          <p:cNvSpPr>
            <a:spLocks noChangeArrowheads="1"/>
          </p:cNvSpPr>
          <p:nvPr/>
        </p:nvSpPr>
        <p:spPr bwMode="auto">
          <a:xfrm>
            <a:off x="2895600" y="4027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7" name="Rectangle 35"/>
          <p:cNvSpPr>
            <a:spLocks noChangeArrowheads="1"/>
          </p:cNvSpPr>
          <p:nvPr/>
        </p:nvSpPr>
        <p:spPr bwMode="auto">
          <a:xfrm>
            <a:off x="5105400" y="39512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8" name="Rectangle 36"/>
          <p:cNvSpPr>
            <a:spLocks noChangeArrowheads="1"/>
          </p:cNvSpPr>
          <p:nvPr/>
        </p:nvSpPr>
        <p:spPr bwMode="auto">
          <a:xfrm>
            <a:off x="4716463" y="31130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9" name="Rectangle 37"/>
          <p:cNvSpPr>
            <a:spLocks noChangeArrowheads="1"/>
          </p:cNvSpPr>
          <p:nvPr/>
        </p:nvSpPr>
        <p:spPr bwMode="auto">
          <a:xfrm>
            <a:off x="2268538" y="30416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0" name="Rectangle 38"/>
          <p:cNvSpPr>
            <a:spLocks noChangeArrowheads="1"/>
          </p:cNvSpPr>
          <p:nvPr/>
        </p:nvSpPr>
        <p:spPr bwMode="auto">
          <a:xfrm>
            <a:off x="1692275" y="1600200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1" name="Rectangle 39"/>
          <p:cNvSpPr>
            <a:spLocks noChangeArrowheads="1"/>
          </p:cNvSpPr>
          <p:nvPr/>
        </p:nvSpPr>
        <p:spPr bwMode="auto">
          <a:xfrm>
            <a:off x="4859338" y="1312863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2" name="Rectangle 40"/>
          <p:cNvSpPr>
            <a:spLocks noChangeArrowheads="1"/>
          </p:cNvSpPr>
          <p:nvPr/>
        </p:nvSpPr>
        <p:spPr bwMode="auto">
          <a:xfrm>
            <a:off x="971550" y="2825750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3" name="Rectangle 41"/>
          <p:cNvSpPr>
            <a:spLocks noChangeArrowheads="1"/>
          </p:cNvSpPr>
          <p:nvPr/>
        </p:nvSpPr>
        <p:spPr bwMode="auto">
          <a:xfrm>
            <a:off x="6084888" y="20335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4" name="Rectangle 42"/>
          <p:cNvSpPr>
            <a:spLocks noChangeArrowheads="1"/>
          </p:cNvSpPr>
          <p:nvPr/>
        </p:nvSpPr>
        <p:spPr bwMode="auto">
          <a:xfrm>
            <a:off x="8243888" y="22494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5" name="Rectangle 43"/>
          <p:cNvSpPr>
            <a:spLocks noChangeArrowheads="1"/>
          </p:cNvSpPr>
          <p:nvPr/>
        </p:nvSpPr>
        <p:spPr bwMode="auto">
          <a:xfrm>
            <a:off x="8243888" y="32575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6" name="Rectangle 44"/>
          <p:cNvSpPr>
            <a:spLocks noChangeArrowheads="1"/>
          </p:cNvSpPr>
          <p:nvPr/>
        </p:nvSpPr>
        <p:spPr bwMode="auto">
          <a:xfrm>
            <a:off x="8243888" y="45529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7" name="Rectangle 45"/>
          <p:cNvSpPr>
            <a:spLocks noChangeArrowheads="1"/>
          </p:cNvSpPr>
          <p:nvPr/>
        </p:nvSpPr>
        <p:spPr bwMode="auto">
          <a:xfrm>
            <a:off x="6172200" y="37226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pic>
        <p:nvPicPr>
          <p:cNvPr id="1231918" name="Picture 46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31130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19" name="Picture 4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1986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20" name="Picture 4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6464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921" name="Oval 49"/>
          <p:cNvSpPr>
            <a:spLocks noChangeArrowheads="1"/>
          </p:cNvSpPr>
          <p:nvPr/>
        </p:nvSpPr>
        <p:spPr bwMode="auto">
          <a:xfrm>
            <a:off x="4191000" y="5170488"/>
            <a:ext cx="1871663" cy="576262"/>
          </a:xfrm>
          <a:prstGeom prst="ellipse">
            <a:avLst/>
          </a:prstGeom>
          <a:solidFill>
            <a:srgbClr val="99FF99"/>
          </a:solidFill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認清難中獎</a:t>
            </a:r>
          </a:p>
        </p:txBody>
      </p:sp>
      <p:cxnSp>
        <p:nvCxnSpPr>
          <p:cNvPr id="1231922" name="AutoShape 50"/>
          <p:cNvCxnSpPr>
            <a:cxnSpLocks noChangeShapeType="1"/>
            <a:endCxn id="1231921" idx="7"/>
          </p:cNvCxnSpPr>
          <p:nvPr/>
        </p:nvCxnSpPr>
        <p:spPr bwMode="auto">
          <a:xfrm rot="5400000">
            <a:off x="5115719" y="4366419"/>
            <a:ext cx="1531937" cy="187325"/>
          </a:xfrm>
          <a:prstGeom prst="curvedConnector3">
            <a:avLst>
              <a:gd name="adj1" fmla="val 93157"/>
            </a:avLst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1231923" name="AutoShape 51"/>
          <p:cNvCxnSpPr>
            <a:cxnSpLocks noChangeShapeType="1"/>
            <a:stCxn id="1231921" idx="2"/>
          </p:cNvCxnSpPr>
          <p:nvPr/>
        </p:nvCxnSpPr>
        <p:spPr bwMode="auto">
          <a:xfrm rot="10800000">
            <a:off x="3324225" y="3798888"/>
            <a:ext cx="838200" cy="1660525"/>
          </a:xfrm>
          <a:prstGeom prst="curvedConnector2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1231924" name="Rectangle 52"/>
          <p:cNvSpPr>
            <a:spLocks noChangeArrowheads="1"/>
          </p:cNvSpPr>
          <p:nvPr/>
        </p:nvSpPr>
        <p:spPr bwMode="auto">
          <a:xfrm>
            <a:off x="3352800" y="4027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_</a:t>
            </a:r>
          </a:p>
        </p:txBody>
      </p:sp>
      <p:sp>
        <p:nvSpPr>
          <p:cNvPr id="1231925" name="Rectangle 53"/>
          <p:cNvSpPr>
            <a:spLocks noChangeArrowheads="1"/>
          </p:cNvSpPr>
          <p:nvPr/>
        </p:nvSpPr>
        <p:spPr bwMode="auto">
          <a:xfrm>
            <a:off x="5562600" y="4789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pic>
        <p:nvPicPr>
          <p:cNvPr id="1231926" name="Picture 54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789488"/>
            <a:ext cx="4572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5" grpId="0" animBg="1" autoUpdateAnimBg="0"/>
      <p:bldP spid="1231876" grpId="0" animBg="1" autoUpdateAnimBg="0"/>
      <p:bldP spid="1231878" grpId="0" animBg="1" autoUpdateAnimBg="0"/>
      <p:bldP spid="1231879" grpId="0" animBg="1" autoUpdateAnimBg="0"/>
      <p:bldP spid="1231880" grpId="0" animBg="1" autoUpdateAnimBg="0"/>
      <p:bldP spid="1231881" grpId="0" animBg="1" autoUpdateAnimBg="0"/>
      <p:bldP spid="1231887" grpId="0" animBg="1" autoUpdateAnimBg="0"/>
      <p:bldP spid="1231890" grpId="0" animBg="1" autoUpdateAnimBg="0"/>
      <p:bldP spid="1231891" grpId="0" animBg="1" autoUpdateAnimBg="0"/>
      <p:bldP spid="1231895" grpId="0" animBg="1" autoUpdateAnimBg="0"/>
      <p:bldP spid="1231897" grpId="0" animBg="1" autoUpdateAnimBg="0"/>
      <p:bldP spid="1231899" grpId="0" animBg="1" autoUpdateAnimBg="0"/>
      <p:bldP spid="1231901" grpId="0" autoUpdateAnimBg="0"/>
      <p:bldP spid="1231902" grpId="0" animBg="1" autoUpdateAnimBg="0"/>
      <p:bldP spid="1231904" grpId="0" autoUpdateAnimBg="0"/>
      <p:bldP spid="1231905" grpId="0" autoUpdateAnimBg="0"/>
      <p:bldP spid="1231906" grpId="0" autoUpdateAnimBg="0"/>
      <p:bldP spid="1231907" grpId="0" autoUpdateAnimBg="0"/>
      <p:bldP spid="1231908" grpId="0" autoUpdateAnimBg="0"/>
      <p:bldP spid="1231909" grpId="0" autoUpdateAnimBg="0"/>
      <p:bldP spid="1231910" grpId="0" autoUpdateAnimBg="0"/>
      <p:bldP spid="1231911" grpId="0" autoUpdateAnimBg="0"/>
      <p:bldP spid="1231912" grpId="0" autoUpdateAnimBg="0"/>
      <p:bldP spid="1231913" grpId="0" autoUpdateAnimBg="0"/>
      <p:bldP spid="1231914" grpId="0" autoUpdateAnimBg="0"/>
      <p:bldP spid="1231915" grpId="0" autoUpdateAnimBg="0"/>
      <p:bldP spid="1231916" grpId="0" autoUpdateAnimBg="0"/>
      <p:bldP spid="1231917" grpId="0" autoUpdateAnimBg="0"/>
      <p:bldP spid="1231921" grpId="0" animBg="1" autoUpdateAnimBg="0"/>
      <p:bldP spid="1231924" grpId="0" autoUpdateAnimBg="0"/>
      <p:bldP spid="12319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zh-TW" altLang="en-US" dirty="0"/>
              <a:t>白蘭氏雞精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 smtClean="0"/>
              <a:t>1820 </a:t>
            </a:r>
            <a:r>
              <a:rPr lang="zh-TW" altLang="en-US" sz="2400" dirty="0"/>
              <a:t>年代左右，英王喬治四世精神不濟，當時在白金漢宮擔任御廚的韓溫</a:t>
            </a:r>
            <a:r>
              <a:rPr lang="en-US" altLang="zh-TW" sz="2400" dirty="0"/>
              <a:t>‧</a:t>
            </a:r>
            <a:r>
              <a:rPr lang="zh-TW" altLang="en-US" sz="2400" dirty="0" smtClean="0"/>
              <a:t>白蘭（</a:t>
            </a:r>
            <a:r>
              <a:rPr lang="en-US" altLang="zh-TW" sz="2400" dirty="0" err="1"/>
              <a:t>H.W.Brand</a:t>
            </a:r>
            <a:r>
              <a:rPr lang="zh-TW" altLang="en-US" sz="2400" dirty="0"/>
              <a:t>）因廚藝精湛而被賦與重任。白蘭先生為此獨創濃縮精燉雞湯，成功的</a:t>
            </a:r>
            <a:r>
              <a:rPr lang="zh-TW" altLang="en-US" sz="2400" dirty="0" smtClean="0"/>
              <a:t>完成使命</a:t>
            </a:r>
            <a:r>
              <a:rPr lang="zh-TW" altLang="en-US" sz="2400" dirty="0"/>
              <a:t>。御用雞精能迅速調養身體的消息很快傳到民間，白蘭卸下御廚工作後，</a:t>
            </a:r>
            <a:r>
              <a:rPr lang="en-US" altLang="zh-TW" sz="2400" dirty="0"/>
              <a:t>1830 </a:t>
            </a:r>
            <a:r>
              <a:rPr lang="zh-TW" altLang="en-US" sz="2400" dirty="0"/>
              <a:t>年</a:t>
            </a:r>
            <a:r>
              <a:rPr lang="zh-TW" altLang="en-US" sz="2400" dirty="0" smtClean="0"/>
              <a:t>在倫敦</a:t>
            </a:r>
            <a:r>
              <a:rPr lang="zh-TW" altLang="en-US" sz="2400" dirty="0"/>
              <a:t>高級住宅區設店面銷售這道鮮燉補品，名為「白蘭氏雞精」（</a:t>
            </a:r>
            <a:r>
              <a:rPr lang="en-US" altLang="zh-TW" sz="2400" dirty="0"/>
              <a:t>Brand's Essence of </a:t>
            </a:r>
            <a:r>
              <a:rPr lang="en-US" altLang="zh-TW" sz="2400" dirty="0" smtClean="0"/>
              <a:t>Chicken</a:t>
            </a:r>
            <a:r>
              <a:rPr lang="zh-TW" altLang="en-US" sz="2400" dirty="0"/>
              <a:t>）。產品甫推出即大受歡迎，白蘭先生從善如流，成立白蘭氏公司，並設廠</a:t>
            </a:r>
            <a:r>
              <a:rPr lang="zh-TW" altLang="en-US" sz="2400" dirty="0" smtClean="0"/>
              <a:t>大量生產</a:t>
            </a:r>
            <a:r>
              <a:rPr lang="zh-TW" altLang="en-US" sz="2400" dirty="0"/>
              <a:t>。</a:t>
            </a:r>
          </a:p>
          <a:p>
            <a:pPr>
              <a:lnSpc>
                <a:spcPct val="90000"/>
              </a:lnSpc>
            </a:pPr>
            <a:r>
              <a:rPr lang="zh-TW" altLang="en-US" sz="2400" dirty="0"/>
              <a:t>白蘭氏雞精上市以來，一直都是有錢人才消費得起的產品。即使在民生富裕的今天</a:t>
            </a:r>
            <a:r>
              <a:rPr lang="zh-TW" altLang="en-US" sz="2400" dirty="0" smtClean="0"/>
              <a:t>，多數人</a:t>
            </a:r>
            <a:r>
              <a:rPr lang="zh-TW" altLang="en-US" sz="2400" dirty="0"/>
              <a:t>仍把它跟昂貴劃上等號，只用於病後調養或餽贈親友。這種刻板印象係由一致</a:t>
            </a:r>
            <a:r>
              <a:rPr lang="zh-TW" altLang="en-US" sz="2400" dirty="0" smtClean="0"/>
              <a:t>的產品</a:t>
            </a:r>
            <a:r>
              <a:rPr lang="zh-TW" altLang="en-US" sz="2400" dirty="0"/>
              <a:t>訊息、經年累月堆砌而成。從 </a:t>
            </a:r>
            <a:r>
              <a:rPr lang="en-US" altLang="zh-TW" sz="2400" dirty="0"/>
              <a:t>1920 </a:t>
            </a:r>
            <a:r>
              <a:rPr lang="zh-TW" altLang="en-US" sz="2400" dirty="0"/>
              <a:t>年第一瓶白蘭氏雞精登陸亞洲開始，它所</a:t>
            </a:r>
            <a:r>
              <a:rPr lang="zh-TW" altLang="en-US" sz="2400" dirty="0" smtClean="0"/>
              <a:t>傳達訊息</a:t>
            </a:r>
            <a:r>
              <a:rPr lang="zh-TW" altLang="en-US" sz="2400" dirty="0"/>
              <a:t>數十年不變，那就是皇家品質、鮮雞萃取、快速補充能量的高級滋養品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lnSpc>
                <a:spcPct val="90000"/>
              </a:lnSpc>
            </a:pPr>
            <a:r>
              <a:rPr lang="en-US" altLang="zh-TW" sz="2400" dirty="0" smtClean="0"/>
              <a:t>1997</a:t>
            </a:r>
            <a:r>
              <a:rPr lang="zh-TW" altLang="en-US" sz="2400" dirty="0"/>
              <a:t>、</a:t>
            </a:r>
            <a:r>
              <a:rPr lang="en-US" altLang="zh-TW" sz="2400" dirty="0"/>
              <a:t>1998 </a:t>
            </a:r>
            <a:r>
              <a:rPr lang="zh-TW" altLang="en-US" sz="2400" dirty="0"/>
              <a:t>年亞洲遭逢</a:t>
            </a:r>
            <a:r>
              <a:rPr lang="zh-TW" altLang="en-US" sz="2400" dirty="0" smtClean="0"/>
              <a:t>金融風暴</a:t>
            </a:r>
            <a:r>
              <a:rPr lang="zh-TW" altLang="en-US" sz="2400" dirty="0"/>
              <a:t>時，這種「有需要才喝」的補品</a:t>
            </a:r>
            <a:r>
              <a:rPr lang="zh-TW" altLang="en-US" sz="2400" dirty="0" smtClean="0"/>
              <a:t>，</a:t>
            </a:r>
            <a:r>
              <a:rPr lang="zh-TW" altLang="en-US" sz="2400" dirty="0"/>
              <a:t>頓時</a:t>
            </a:r>
            <a:r>
              <a:rPr lang="zh-TW" altLang="en-US" sz="2400" dirty="0" smtClean="0"/>
              <a:t>成</a:t>
            </a:r>
            <a:r>
              <a:rPr lang="zh-TW" altLang="en-US" sz="2400" dirty="0"/>
              <a:t>了非必需的奢侈品，</a:t>
            </a:r>
            <a:r>
              <a:rPr lang="zh-TW" altLang="en-US" sz="2400" dirty="0" smtClean="0"/>
              <a:t>銷量</a:t>
            </a:r>
            <a:r>
              <a:rPr lang="zh-TW" altLang="en-US" sz="2400" dirty="0"/>
              <a:t>急遽</a:t>
            </a:r>
            <a:r>
              <a:rPr lang="zh-TW" altLang="en-US" sz="2400" dirty="0" smtClean="0"/>
              <a:t>下跌</a:t>
            </a:r>
            <a:r>
              <a:rPr lang="zh-TW" altLang="en-US" sz="2400" dirty="0"/>
              <a:t>。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05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/>
              <a:t>白蘭氏雞精陷在自以為是的增強環路裏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763588" y="1052513"/>
            <a:ext cx="7715250" cy="51133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703888" y="4789488"/>
            <a:ext cx="5778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吸引力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2700338" y="2279650"/>
            <a:ext cx="1914525" cy="1655762"/>
            <a:chOff x="2700338" y="2279650"/>
            <a:chExt cx="1914525" cy="1655762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700338" y="2279650"/>
              <a:ext cx="384175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業績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Arc 13"/>
            <p:cNvSpPr>
              <a:spLocks/>
            </p:cNvSpPr>
            <p:nvPr/>
          </p:nvSpPr>
          <p:spPr bwMode="auto">
            <a:xfrm>
              <a:off x="3090863" y="2359025"/>
              <a:ext cx="1393825" cy="1576387"/>
            </a:xfrm>
            <a:custGeom>
              <a:avLst/>
              <a:gdLst>
                <a:gd name="G0" fmla="+- 1662 0 0"/>
                <a:gd name="G1" fmla="+- 21600 0 0"/>
                <a:gd name="G2" fmla="+- 21600 0 0"/>
                <a:gd name="T0" fmla="*/ 0 w 19104"/>
                <a:gd name="T1" fmla="*/ 64 h 21600"/>
                <a:gd name="T2" fmla="*/ 19104 w 19104"/>
                <a:gd name="T3" fmla="*/ 8859 h 21600"/>
                <a:gd name="T4" fmla="*/ 1662 w 191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104" h="21600" fill="none" extrusionOk="0">
                  <a:moveTo>
                    <a:pt x="0" y="64"/>
                  </a:moveTo>
                  <a:cubicBezTo>
                    <a:pt x="552" y="21"/>
                    <a:pt x="1107" y="0"/>
                    <a:pt x="1662" y="0"/>
                  </a:cubicBezTo>
                  <a:cubicBezTo>
                    <a:pt x="8556" y="0"/>
                    <a:pt x="15037" y="3291"/>
                    <a:pt x="19104" y="8858"/>
                  </a:cubicBezTo>
                </a:path>
                <a:path w="19104" h="21600" stroke="0" extrusionOk="0">
                  <a:moveTo>
                    <a:pt x="0" y="64"/>
                  </a:moveTo>
                  <a:cubicBezTo>
                    <a:pt x="552" y="21"/>
                    <a:pt x="1107" y="0"/>
                    <a:pt x="1662" y="0"/>
                  </a:cubicBezTo>
                  <a:cubicBezTo>
                    <a:pt x="8556" y="0"/>
                    <a:pt x="15037" y="3291"/>
                    <a:pt x="19104" y="8858"/>
                  </a:cubicBezTo>
                  <a:lnTo>
                    <a:pt x="1662" y="21600"/>
                  </a:lnTo>
                  <a:close/>
                </a:path>
              </a:pathLst>
            </a:custGeom>
            <a:noFill/>
            <a:ln w="460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4421188" y="2955925"/>
              <a:ext cx="193675" cy="252412"/>
            </a:xfrm>
            <a:custGeom>
              <a:avLst/>
              <a:gdLst>
                <a:gd name="T0" fmla="*/ 122 w 122"/>
                <a:gd name="T1" fmla="*/ 159 h 159"/>
                <a:gd name="T2" fmla="*/ 79 w 122"/>
                <a:gd name="T3" fmla="*/ 0 h 159"/>
                <a:gd name="T4" fmla="*/ 0 w 122"/>
                <a:gd name="T5" fmla="*/ 50 h 159"/>
                <a:gd name="T6" fmla="*/ 122 w 122"/>
                <a:gd name="T7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" h="159">
                  <a:moveTo>
                    <a:pt x="122" y="159"/>
                  </a:moveTo>
                  <a:lnTo>
                    <a:pt x="79" y="0"/>
                  </a:lnTo>
                  <a:lnTo>
                    <a:pt x="0" y="50"/>
                  </a:lnTo>
                  <a:lnTo>
                    <a:pt x="122" y="159"/>
                  </a:lnTo>
                  <a:close/>
                </a:path>
              </a:pathLst>
            </a:custGeom>
            <a:solidFill>
              <a:srgbClr val="FF0000"/>
            </a:solidFill>
            <a:ln w="111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4318001" y="2978150"/>
              <a:ext cx="195263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+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8" name="群組 57"/>
          <p:cNvGrpSpPr/>
          <p:nvPr/>
        </p:nvGrpSpPr>
        <p:grpSpPr>
          <a:xfrm>
            <a:off x="3371851" y="2835275"/>
            <a:ext cx="1703388" cy="1358900"/>
            <a:chOff x="3371851" y="2835275"/>
            <a:chExt cx="1703388" cy="135890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05301" y="3219450"/>
              <a:ext cx="769938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產品研發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46" name="群組 45"/>
            <p:cNvGrpSpPr/>
            <p:nvPr/>
          </p:nvGrpSpPr>
          <p:grpSpPr>
            <a:xfrm>
              <a:off x="3371851" y="2835275"/>
              <a:ext cx="1233488" cy="1358900"/>
              <a:chOff x="3371851" y="2835275"/>
              <a:chExt cx="1233488" cy="1358900"/>
            </a:xfrm>
          </p:grpSpPr>
          <p:sp>
            <p:nvSpPr>
              <p:cNvPr id="18" name="Arc 16"/>
              <p:cNvSpPr>
                <a:spLocks/>
              </p:cNvSpPr>
              <p:nvPr/>
            </p:nvSpPr>
            <p:spPr bwMode="auto">
              <a:xfrm>
                <a:off x="3371851" y="2835275"/>
                <a:ext cx="1233488" cy="1289050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19295 w 19295"/>
                  <a:gd name="T1" fmla="*/ 9709 h 20149"/>
                  <a:gd name="T2" fmla="*/ 7782 w 19295"/>
                  <a:gd name="T3" fmla="*/ 20149 h 20149"/>
                  <a:gd name="T4" fmla="*/ 0 w 19295"/>
                  <a:gd name="T5" fmla="*/ 0 h 20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95" h="20149" fill="none" extrusionOk="0">
                    <a:moveTo>
                      <a:pt x="19294" y="9708"/>
                    </a:moveTo>
                    <a:cubicBezTo>
                      <a:pt x="16885" y="14497"/>
                      <a:pt x="12782" y="18218"/>
                      <a:pt x="7782" y="20149"/>
                    </a:cubicBezTo>
                  </a:path>
                  <a:path w="19295" h="20149" stroke="0" extrusionOk="0">
                    <a:moveTo>
                      <a:pt x="19294" y="9708"/>
                    </a:moveTo>
                    <a:cubicBezTo>
                      <a:pt x="16885" y="14497"/>
                      <a:pt x="12782" y="18218"/>
                      <a:pt x="7782" y="20149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46038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3641726" y="4067175"/>
                <a:ext cx="239713" cy="127000"/>
              </a:xfrm>
              <a:custGeom>
                <a:avLst/>
                <a:gdLst>
                  <a:gd name="T0" fmla="*/ 0 w 151"/>
                  <a:gd name="T1" fmla="*/ 80 h 80"/>
                  <a:gd name="T2" fmla="*/ 151 w 151"/>
                  <a:gd name="T3" fmla="*/ 80 h 80"/>
                  <a:gd name="T4" fmla="*/ 130 w 151"/>
                  <a:gd name="T5" fmla="*/ 0 h 80"/>
                  <a:gd name="T6" fmla="*/ 0 w 151"/>
                  <a:gd name="T7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80">
                    <a:moveTo>
                      <a:pt x="0" y="80"/>
                    </a:moveTo>
                    <a:lnTo>
                      <a:pt x="151" y="80"/>
                    </a:lnTo>
                    <a:lnTo>
                      <a:pt x="130" y="0"/>
                    </a:ln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FF0000"/>
              </a:solidFill>
              <a:ln w="11113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3789363" y="3873500"/>
                <a:ext cx="195263" cy="263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TW" altLang="zh-TW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+</a:t>
                </a:r>
                <a:endParaRPr kumimoji="0" lang="zh-TW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52" name="群組 51"/>
          <p:cNvGrpSpPr/>
          <p:nvPr/>
        </p:nvGrpSpPr>
        <p:grpSpPr>
          <a:xfrm>
            <a:off x="2994026" y="1281113"/>
            <a:ext cx="2957512" cy="2919412"/>
            <a:chOff x="2994026" y="1281113"/>
            <a:chExt cx="2957512" cy="2919412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5567363" y="1281113"/>
              <a:ext cx="384175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競爭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Arc 22"/>
            <p:cNvSpPr>
              <a:spLocks/>
            </p:cNvSpPr>
            <p:nvPr/>
          </p:nvSpPr>
          <p:spPr bwMode="auto">
            <a:xfrm>
              <a:off x="2994026" y="1327150"/>
              <a:ext cx="2389188" cy="2873375"/>
            </a:xfrm>
            <a:custGeom>
              <a:avLst/>
              <a:gdLst>
                <a:gd name="G0" fmla="+- 15954 0 0"/>
                <a:gd name="G1" fmla="+- 21600 0 0"/>
                <a:gd name="G2" fmla="+- 21600 0 0"/>
                <a:gd name="T0" fmla="*/ 0 w 17971"/>
                <a:gd name="T1" fmla="*/ 7039 h 21600"/>
                <a:gd name="T2" fmla="*/ 17971 w 17971"/>
                <a:gd name="T3" fmla="*/ 94 h 21600"/>
                <a:gd name="T4" fmla="*/ 15954 w 179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971" h="21600" fill="none" extrusionOk="0">
                  <a:moveTo>
                    <a:pt x="-1" y="7038"/>
                  </a:moveTo>
                  <a:cubicBezTo>
                    <a:pt x="4092" y="2554"/>
                    <a:pt x="9883" y="0"/>
                    <a:pt x="15954" y="0"/>
                  </a:cubicBezTo>
                  <a:cubicBezTo>
                    <a:pt x="16627" y="0"/>
                    <a:pt x="17300" y="31"/>
                    <a:pt x="17970" y="94"/>
                  </a:cubicBezTo>
                </a:path>
                <a:path w="17971" h="21600" stroke="0" extrusionOk="0">
                  <a:moveTo>
                    <a:pt x="-1" y="7038"/>
                  </a:moveTo>
                  <a:cubicBezTo>
                    <a:pt x="4092" y="2554"/>
                    <a:pt x="9883" y="0"/>
                    <a:pt x="15954" y="0"/>
                  </a:cubicBezTo>
                  <a:cubicBezTo>
                    <a:pt x="16627" y="0"/>
                    <a:pt x="17300" y="31"/>
                    <a:pt x="17970" y="94"/>
                  </a:cubicBezTo>
                  <a:lnTo>
                    <a:pt x="15954" y="21600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5372101" y="1293813"/>
              <a:ext cx="171450" cy="90487"/>
            </a:xfrm>
            <a:custGeom>
              <a:avLst/>
              <a:gdLst>
                <a:gd name="T0" fmla="*/ 108 w 108"/>
                <a:gd name="T1" fmla="*/ 43 h 57"/>
                <a:gd name="T2" fmla="*/ 7 w 108"/>
                <a:gd name="T3" fmla="*/ 0 h 57"/>
                <a:gd name="T4" fmla="*/ 0 w 108"/>
                <a:gd name="T5" fmla="*/ 57 h 57"/>
                <a:gd name="T6" fmla="*/ 108 w 108"/>
                <a:gd name="T7" fmla="*/ 4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57">
                  <a:moveTo>
                    <a:pt x="108" y="43"/>
                  </a:moveTo>
                  <a:lnTo>
                    <a:pt x="7" y="0"/>
                  </a:lnTo>
                  <a:lnTo>
                    <a:pt x="0" y="57"/>
                  </a:lnTo>
                  <a:lnTo>
                    <a:pt x="108" y="43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5326063" y="1384300"/>
              <a:ext cx="195263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+</a:t>
              </a:r>
              <a:endPara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3" name="群組 52"/>
          <p:cNvGrpSpPr/>
          <p:nvPr/>
        </p:nvGrpSpPr>
        <p:grpSpPr>
          <a:xfrm>
            <a:off x="5424488" y="1443038"/>
            <a:ext cx="1806575" cy="3552825"/>
            <a:chOff x="5424488" y="1443038"/>
            <a:chExt cx="1806575" cy="3552825"/>
          </a:xfrm>
        </p:grpSpPr>
        <p:sp>
          <p:nvSpPr>
            <p:cNvPr id="27" name="Arc 25"/>
            <p:cNvSpPr>
              <a:spLocks/>
            </p:cNvSpPr>
            <p:nvPr/>
          </p:nvSpPr>
          <p:spPr bwMode="auto">
            <a:xfrm>
              <a:off x="5424488" y="1443038"/>
              <a:ext cx="1806575" cy="3246437"/>
            </a:xfrm>
            <a:custGeom>
              <a:avLst/>
              <a:gdLst>
                <a:gd name="G0" fmla="+- 0 0 0"/>
                <a:gd name="G1" fmla="+- 20642 0 0"/>
                <a:gd name="G2" fmla="+- 21600 0 0"/>
                <a:gd name="T0" fmla="*/ 6362 w 21600"/>
                <a:gd name="T1" fmla="*/ 0 h 38835"/>
                <a:gd name="T2" fmla="*/ 11644 w 21600"/>
                <a:gd name="T3" fmla="*/ 38835 h 38835"/>
                <a:gd name="T4" fmla="*/ 0 w 21600"/>
                <a:gd name="T5" fmla="*/ 20642 h 38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835" fill="none" extrusionOk="0">
                  <a:moveTo>
                    <a:pt x="6361" y="0"/>
                  </a:moveTo>
                  <a:cubicBezTo>
                    <a:pt x="15420" y="2791"/>
                    <a:pt x="21600" y="11163"/>
                    <a:pt x="21600" y="20642"/>
                  </a:cubicBezTo>
                  <a:cubicBezTo>
                    <a:pt x="21600" y="28007"/>
                    <a:pt x="17847" y="34864"/>
                    <a:pt x="11643" y="38834"/>
                  </a:cubicBezTo>
                </a:path>
                <a:path w="21600" h="38835" stroke="0" extrusionOk="0">
                  <a:moveTo>
                    <a:pt x="6361" y="0"/>
                  </a:moveTo>
                  <a:cubicBezTo>
                    <a:pt x="15420" y="2791"/>
                    <a:pt x="21600" y="11163"/>
                    <a:pt x="21600" y="20642"/>
                  </a:cubicBezTo>
                  <a:cubicBezTo>
                    <a:pt x="21600" y="28007"/>
                    <a:pt x="17847" y="34864"/>
                    <a:pt x="11643" y="38834"/>
                  </a:cubicBezTo>
                  <a:lnTo>
                    <a:pt x="0" y="20642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6265863" y="4652963"/>
              <a:ext cx="160338" cy="125412"/>
            </a:xfrm>
            <a:custGeom>
              <a:avLst/>
              <a:gdLst>
                <a:gd name="T0" fmla="*/ 0 w 101"/>
                <a:gd name="T1" fmla="*/ 79 h 79"/>
                <a:gd name="T2" fmla="*/ 101 w 101"/>
                <a:gd name="T3" fmla="*/ 50 h 79"/>
                <a:gd name="T4" fmla="*/ 73 w 101"/>
                <a:gd name="T5" fmla="*/ 0 h 79"/>
                <a:gd name="T6" fmla="*/ 0 w 101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79">
                  <a:moveTo>
                    <a:pt x="0" y="79"/>
                  </a:moveTo>
                  <a:lnTo>
                    <a:pt x="101" y="50"/>
                  </a:lnTo>
                  <a:lnTo>
                    <a:pt x="73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6438901" y="4732338"/>
              <a:ext cx="14922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1" name="群組 50"/>
          <p:cNvGrpSpPr/>
          <p:nvPr/>
        </p:nvGrpSpPr>
        <p:grpSpPr>
          <a:xfrm>
            <a:off x="2700338" y="2519363"/>
            <a:ext cx="1635126" cy="1812924"/>
            <a:chOff x="2700338" y="2519363"/>
            <a:chExt cx="1635126" cy="1812924"/>
          </a:xfrm>
        </p:grpSpPr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2873376" y="2681288"/>
              <a:ext cx="195263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+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2700338" y="2519363"/>
              <a:ext cx="138113" cy="241300"/>
            </a:xfrm>
            <a:custGeom>
              <a:avLst/>
              <a:gdLst>
                <a:gd name="T0" fmla="*/ 87 w 87"/>
                <a:gd name="T1" fmla="*/ 0 h 152"/>
                <a:gd name="T2" fmla="*/ 0 w 87"/>
                <a:gd name="T3" fmla="*/ 130 h 152"/>
                <a:gd name="T4" fmla="*/ 87 w 87"/>
                <a:gd name="T5" fmla="*/ 152 h 152"/>
                <a:gd name="T6" fmla="*/ 87 w 8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52">
                  <a:moveTo>
                    <a:pt x="87" y="0"/>
                  </a:moveTo>
                  <a:lnTo>
                    <a:pt x="0" y="130"/>
                  </a:lnTo>
                  <a:lnTo>
                    <a:pt x="87" y="15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0000"/>
            </a:solidFill>
            <a:ln w="111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884488" y="4102100"/>
              <a:ext cx="769938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產品品質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Arc 19"/>
            <p:cNvSpPr>
              <a:spLocks/>
            </p:cNvSpPr>
            <p:nvPr/>
          </p:nvSpPr>
          <p:spPr bwMode="auto">
            <a:xfrm>
              <a:off x="2746376" y="2749550"/>
              <a:ext cx="1589088" cy="1336675"/>
            </a:xfrm>
            <a:custGeom>
              <a:avLst/>
              <a:gdLst>
                <a:gd name="G0" fmla="+- 21600 0 0"/>
                <a:gd name="G1" fmla="+- 3964 0 0"/>
                <a:gd name="G2" fmla="+- 21600 0 0"/>
                <a:gd name="T0" fmla="*/ 5352 w 21600"/>
                <a:gd name="T1" fmla="*/ 18196 h 18196"/>
                <a:gd name="T2" fmla="*/ 367 w 21600"/>
                <a:gd name="T3" fmla="*/ 0 h 18196"/>
                <a:gd name="T4" fmla="*/ 21600 w 21600"/>
                <a:gd name="T5" fmla="*/ 3964 h 18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196" fill="none" extrusionOk="0">
                  <a:moveTo>
                    <a:pt x="5351" y="18196"/>
                  </a:moveTo>
                  <a:cubicBezTo>
                    <a:pt x="1901" y="14257"/>
                    <a:pt x="0" y="9199"/>
                    <a:pt x="0" y="3964"/>
                  </a:cubicBezTo>
                  <a:cubicBezTo>
                    <a:pt x="0" y="2634"/>
                    <a:pt x="122" y="1307"/>
                    <a:pt x="366" y="-1"/>
                  </a:cubicBezTo>
                </a:path>
                <a:path w="21600" h="18196" stroke="0" extrusionOk="0">
                  <a:moveTo>
                    <a:pt x="5351" y="18196"/>
                  </a:moveTo>
                  <a:cubicBezTo>
                    <a:pt x="1901" y="14257"/>
                    <a:pt x="0" y="9199"/>
                    <a:pt x="0" y="3964"/>
                  </a:cubicBezTo>
                  <a:cubicBezTo>
                    <a:pt x="0" y="2634"/>
                    <a:pt x="122" y="1307"/>
                    <a:pt x="366" y="-1"/>
                  </a:cubicBezTo>
                  <a:lnTo>
                    <a:pt x="21600" y="3964"/>
                  </a:lnTo>
                  <a:close/>
                </a:path>
              </a:pathLst>
            </a:custGeom>
            <a:noFill/>
            <a:ln w="460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59" name="群組 58"/>
          <p:cNvGrpSpPr/>
          <p:nvPr/>
        </p:nvGrpSpPr>
        <p:grpSpPr>
          <a:xfrm>
            <a:off x="2105026" y="2519363"/>
            <a:ext cx="3795713" cy="3521075"/>
            <a:chOff x="2105026" y="2519363"/>
            <a:chExt cx="3795713" cy="3521075"/>
          </a:xfrm>
        </p:grpSpPr>
        <p:sp>
          <p:nvSpPr>
            <p:cNvPr id="30" name="Arc 28"/>
            <p:cNvSpPr>
              <a:spLocks/>
            </p:cNvSpPr>
            <p:nvPr/>
          </p:nvSpPr>
          <p:spPr bwMode="auto">
            <a:xfrm>
              <a:off x="2105026" y="2630488"/>
              <a:ext cx="3795713" cy="3409950"/>
            </a:xfrm>
            <a:custGeom>
              <a:avLst/>
              <a:gdLst>
                <a:gd name="G0" fmla="+- 21600 0 0"/>
                <a:gd name="G1" fmla="+- 14597 0 0"/>
                <a:gd name="G2" fmla="+- 21600 0 0"/>
                <a:gd name="T0" fmla="*/ 40290 w 40290"/>
                <a:gd name="T1" fmla="*/ 25425 h 36197"/>
                <a:gd name="T2" fmla="*/ 5679 w 40290"/>
                <a:gd name="T3" fmla="*/ 0 h 36197"/>
                <a:gd name="T4" fmla="*/ 21600 w 40290"/>
                <a:gd name="T5" fmla="*/ 14597 h 36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290" h="36197" fill="none" extrusionOk="0">
                  <a:moveTo>
                    <a:pt x="40289" y="25424"/>
                  </a:moveTo>
                  <a:cubicBezTo>
                    <a:pt x="36427" y="32092"/>
                    <a:pt x="29305" y="36197"/>
                    <a:pt x="21600" y="36197"/>
                  </a:cubicBezTo>
                  <a:cubicBezTo>
                    <a:pt x="9670" y="36197"/>
                    <a:pt x="0" y="26526"/>
                    <a:pt x="0" y="14597"/>
                  </a:cubicBezTo>
                  <a:cubicBezTo>
                    <a:pt x="0" y="9192"/>
                    <a:pt x="2026" y="3983"/>
                    <a:pt x="5678" y="-1"/>
                  </a:cubicBezTo>
                </a:path>
                <a:path w="40290" h="36197" stroke="0" extrusionOk="0">
                  <a:moveTo>
                    <a:pt x="40289" y="25424"/>
                  </a:moveTo>
                  <a:cubicBezTo>
                    <a:pt x="36427" y="32092"/>
                    <a:pt x="29305" y="36197"/>
                    <a:pt x="21600" y="36197"/>
                  </a:cubicBezTo>
                  <a:cubicBezTo>
                    <a:pt x="9670" y="36197"/>
                    <a:pt x="0" y="26526"/>
                    <a:pt x="0" y="14597"/>
                  </a:cubicBezTo>
                  <a:cubicBezTo>
                    <a:pt x="0" y="9192"/>
                    <a:pt x="2026" y="3983"/>
                    <a:pt x="5678" y="-1"/>
                  </a:cubicBezTo>
                  <a:lnTo>
                    <a:pt x="21600" y="14597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2609851" y="2519363"/>
              <a:ext cx="149225" cy="138112"/>
            </a:xfrm>
            <a:custGeom>
              <a:avLst/>
              <a:gdLst>
                <a:gd name="T0" fmla="*/ 94 w 94"/>
                <a:gd name="T1" fmla="*/ 0 h 87"/>
                <a:gd name="T2" fmla="*/ 0 w 94"/>
                <a:gd name="T3" fmla="*/ 44 h 87"/>
                <a:gd name="T4" fmla="*/ 36 w 94"/>
                <a:gd name="T5" fmla="*/ 87 h 87"/>
                <a:gd name="T6" fmla="*/ 94 w 94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87">
                  <a:moveTo>
                    <a:pt x="94" y="0"/>
                  </a:moveTo>
                  <a:lnTo>
                    <a:pt x="0" y="44"/>
                  </a:lnTo>
                  <a:lnTo>
                    <a:pt x="36" y="87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2689226" y="2635250"/>
              <a:ext cx="195263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+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群組 53"/>
          <p:cNvGrpSpPr/>
          <p:nvPr/>
        </p:nvGrpSpPr>
        <p:grpSpPr>
          <a:xfrm>
            <a:off x="4705351" y="2462213"/>
            <a:ext cx="1681162" cy="1119187"/>
            <a:chOff x="4705351" y="2462213"/>
            <a:chExt cx="1681162" cy="1119187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6002338" y="2497138"/>
              <a:ext cx="384175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成本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Arc 31"/>
            <p:cNvSpPr>
              <a:spLocks/>
            </p:cNvSpPr>
            <p:nvPr/>
          </p:nvSpPr>
          <p:spPr bwMode="auto">
            <a:xfrm>
              <a:off x="4705351" y="2508250"/>
              <a:ext cx="1112838" cy="1073150"/>
            </a:xfrm>
            <a:custGeom>
              <a:avLst/>
              <a:gdLst>
                <a:gd name="G0" fmla="+- 20248 0 0"/>
                <a:gd name="G1" fmla="+- 21600 0 0"/>
                <a:gd name="G2" fmla="+- 21600 0 0"/>
                <a:gd name="T0" fmla="*/ 0 w 22443"/>
                <a:gd name="T1" fmla="*/ 14077 h 21600"/>
                <a:gd name="T2" fmla="*/ 22443 w 22443"/>
                <a:gd name="T3" fmla="*/ 112 h 21600"/>
                <a:gd name="T4" fmla="*/ 20248 w 2244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43" h="21600" fill="none" extrusionOk="0">
                  <a:moveTo>
                    <a:pt x="0" y="14077"/>
                  </a:moveTo>
                  <a:cubicBezTo>
                    <a:pt x="3144" y="5614"/>
                    <a:pt x="11220" y="0"/>
                    <a:pt x="20248" y="0"/>
                  </a:cubicBezTo>
                  <a:cubicBezTo>
                    <a:pt x="20981" y="0"/>
                    <a:pt x="21713" y="37"/>
                    <a:pt x="22443" y="111"/>
                  </a:cubicBezTo>
                </a:path>
                <a:path w="22443" h="21600" stroke="0" extrusionOk="0">
                  <a:moveTo>
                    <a:pt x="0" y="14077"/>
                  </a:moveTo>
                  <a:cubicBezTo>
                    <a:pt x="3144" y="5614"/>
                    <a:pt x="11220" y="0"/>
                    <a:pt x="20248" y="0"/>
                  </a:cubicBezTo>
                  <a:cubicBezTo>
                    <a:pt x="20981" y="0"/>
                    <a:pt x="21713" y="37"/>
                    <a:pt x="22443" y="111"/>
                  </a:cubicBezTo>
                  <a:lnTo>
                    <a:pt x="20248" y="21600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5807076" y="2462213"/>
              <a:ext cx="173038" cy="92075"/>
            </a:xfrm>
            <a:custGeom>
              <a:avLst/>
              <a:gdLst>
                <a:gd name="T0" fmla="*/ 109 w 109"/>
                <a:gd name="T1" fmla="*/ 51 h 58"/>
                <a:gd name="T2" fmla="*/ 8 w 109"/>
                <a:gd name="T3" fmla="*/ 0 h 58"/>
                <a:gd name="T4" fmla="*/ 0 w 109"/>
                <a:gd name="T5" fmla="*/ 58 h 58"/>
                <a:gd name="T6" fmla="*/ 109 w 109"/>
                <a:gd name="T7" fmla="*/ 5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58">
                  <a:moveTo>
                    <a:pt x="109" y="51"/>
                  </a:moveTo>
                  <a:lnTo>
                    <a:pt x="8" y="0"/>
                  </a:lnTo>
                  <a:lnTo>
                    <a:pt x="0" y="58"/>
                  </a:lnTo>
                  <a:lnTo>
                    <a:pt x="109" y="51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5749926" y="2554288"/>
              <a:ext cx="195263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+</a:t>
              </a:r>
              <a:endPara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0" name="群組 59"/>
          <p:cNvGrpSpPr/>
          <p:nvPr/>
        </p:nvGrpSpPr>
        <p:grpSpPr>
          <a:xfrm>
            <a:off x="5607051" y="2741613"/>
            <a:ext cx="1249362" cy="1223962"/>
            <a:chOff x="5607051" y="2741613"/>
            <a:chExt cx="1249362" cy="1223962"/>
          </a:xfrm>
        </p:grpSpPr>
        <p:grpSp>
          <p:nvGrpSpPr>
            <p:cNvPr id="55" name="群組 54"/>
            <p:cNvGrpSpPr/>
            <p:nvPr/>
          </p:nvGrpSpPr>
          <p:grpSpPr>
            <a:xfrm>
              <a:off x="5607051" y="2741613"/>
              <a:ext cx="1249362" cy="1223962"/>
              <a:chOff x="5607051" y="2741613"/>
              <a:chExt cx="1249362" cy="1223962"/>
            </a:xfrm>
          </p:grpSpPr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6472238" y="3735388"/>
                <a:ext cx="384175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TW" altLang="en-US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價格</a:t>
                </a:r>
                <a:endParaRPr kumimoji="0" lang="zh-TW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Arc 34"/>
              <p:cNvSpPr>
                <a:spLocks/>
              </p:cNvSpPr>
              <p:nvPr/>
            </p:nvSpPr>
            <p:spPr bwMode="auto">
              <a:xfrm>
                <a:off x="5607051" y="2741613"/>
                <a:ext cx="1082675" cy="822325"/>
              </a:xfrm>
              <a:custGeom>
                <a:avLst/>
                <a:gdLst>
                  <a:gd name="G0" fmla="+- 0 0 0"/>
                  <a:gd name="G1" fmla="+- 15825 0 0"/>
                  <a:gd name="G2" fmla="+- 21600 0 0"/>
                  <a:gd name="T0" fmla="*/ 14701 w 21600"/>
                  <a:gd name="T1" fmla="*/ 0 h 16394"/>
                  <a:gd name="T2" fmla="*/ 21592 w 21600"/>
                  <a:gd name="T3" fmla="*/ 16394 h 16394"/>
                  <a:gd name="T4" fmla="*/ 0 w 21600"/>
                  <a:gd name="T5" fmla="*/ 15825 h 16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6394" fill="none" extrusionOk="0">
                    <a:moveTo>
                      <a:pt x="14701" y="-1"/>
                    </a:moveTo>
                    <a:cubicBezTo>
                      <a:pt x="19100" y="4086"/>
                      <a:pt x="21600" y="9820"/>
                      <a:pt x="21600" y="15825"/>
                    </a:cubicBezTo>
                    <a:cubicBezTo>
                      <a:pt x="21600" y="16014"/>
                      <a:pt x="21597" y="16204"/>
                      <a:pt x="21592" y="16394"/>
                    </a:cubicBezTo>
                  </a:path>
                  <a:path w="21600" h="16394" stroke="0" extrusionOk="0">
                    <a:moveTo>
                      <a:pt x="14701" y="-1"/>
                    </a:moveTo>
                    <a:cubicBezTo>
                      <a:pt x="19100" y="4086"/>
                      <a:pt x="21600" y="9820"/>
                      <a:pt x="21600" y="15825"/>
                    </a:cubicBezTo>
                    <a:cubicBezTo>
                      <a:pt x="21600" y="16014"/>
                      <a:pt x="21597" y="16204"/>
                      <a:pt x="21592" y="16394"/>
                    </a:cubicBezTo>
                    <a:lnTo>
                      <a:pt x="0" y="15825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auto">
              <a:xfrm>
                <a:off x="6656388" y="3551238"/>
                <a:ext cx="79375" cy="173037"/>
              </a:xfrm>
              <a:custGeom>
                <a:avLst/>
                <a:gdLst>
                  <a:gd name="T0" fmla="*/ 14 w 50"/>
                  <a:gd name="T1" fmla="*/ 109 h 109"/>
                  <a:gd name="T2" fmla="*/ 50 w 50"/>
                  <a:gd name="T3" fmla="*/ 8 h 109"/>
                  <a:gd name="T4" fmla="*/ 0 w 50"/>
                  <a:gd name="T5" fmla="*/ 0 h 109"/>
                  <a:gd name="T6" fmla="*/ 14 w 50"/>
                  <a:gd name="T7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109">
                    <a:moveTo>
                      <a:pt x="14" y="109"/>
                    </a:moveTo>
                    <a:lnTo>
                      <a:pt x="50" y="8"/>
                    </a:lnTo>
                    <a:lnTo>
                      <a:pt x="0" y="0"/>
                    </a:lnTo>
                    <a:lnTo>
                      <a:pt x="14" y="109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6496051" y="3448050"/>
              <a:ext cx="195263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+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5286376" y="3717925"/>
            <a:ext cx="1344613" cy="1060450"/>
            <a:chOff x="5286376" y="3717925"/>
            <a:chExt cx="1344613" cy="1060450"/>
          </a:xfrm>
        </p:grpSpPr>
        <p:sp>
          <p:nvSpPr>
            <p:cNvPr id="39" name="Arc 37"/>
            <p:cNvSpPr>
              <a:spLocks/>
            </p:cNvSpPr>
            <p:nvPr/>
          </p:nvSpPr>
          <p:spPr bwMode="auto">
            <a:xfrm>
              <a:off x="5286376" y="3717925"/>
              <a:ext cx="1344613" cy="93980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212 w 21212"/>
                <a:gd name="T1" fmla="*/ 4077 h 14819"/>
                <a:gd name="T2" fmla="*/ 15715 w 21212"/>
                <a:gd name="T3" fmla="*/ 14819 h 14819"/>
                <a:gd name="T4" fmla="*/ 0 w 21212"/>
                <a:gd name="T5" fmla="*/ 0 h 14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12" h="14819" fill="none" extrusionOk="0">
                  <a:moveTo>
                    <a:pt x="21211" y="4076"/>
                  </a:moveTo>
                  <a:cubicBezTo>
                    <a:pt x="20437" y="8107"/>
                    <a:pt x="18530" y="11833"/>
                    <a:pt x="15714" y="14818"/>
                  </a:cubicBezTo>
                </a:path>
                <a:path w="21212" h="14819" stroke="0" extrusionOk="0">
                  <a:moveTo>
                    <a:pt x="21211" y="4076"/>
                  </a:moveTo>
                  <a:cubicBezTo>
                    <a:pt x="20437" y="8107"/>
                    <a:pt x="18530" y="11833"/>
                    <a:pt x="15714" y="14818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6175376" y="4629150"/>
              <a:ext cx="136525" cy="149225"/>
            </a:xfrm>
            <a:custGeom>
              <a:avLst/>
              <a:gdLst>
                <a:gd name="T0" fmla="*/ 0 w 86"/>
                <a:gd name="T1" fmla="*/ 94 h 94"/>
                <a:gd name="T2" fmla="*/ 86 w 86"/>
                <a:gd name="T3" fmla="*/ 44 h 94"/>
                <a:gd name="T4" fmla="*/ 50 w 86"/>
                <a:gd name="T5" fmla="*/ 0 h 94"/>
                <a:gd name="T6" fmla="*/ 0 w 86"/>
                <a:gd name="T7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4">
                  <a:moveTo>
                    <a:pt x="0" y="94"/>
                  </a:moveTo>
                  <a:lnTo>
                    <a:pt x="86" y="44"/>
                  </a:lnTo>
                  <a:lnTo>
                    <a:pt x="50" y="0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6151563" y="4446588"/>
              <a:ext cx="14922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6059488" y="3902075"/>
            <a:ext cx="2168526" cy="1576387"/>
            <a:chOff x="6059488" y="3902075"/>
            <a:chExt cx="2168526" cy="1576387"/>
          </a:xfrm>
        </p:grpSpPr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7458076" y="5237163"/>
              <a:ext cx="769938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環境變遷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Arc 40"/>
            <p:cNvSpPr>
              <a:spLocks/>
            </p:cNvSpPr>
            <p:nvPr/>
          </p:nvSpPr>
          <p:spPr bwMode="auto">
            <a:xfrm>
              <a:off x="6200776" y="3902075"/>
              <a:ext cx="1233488" cy="1576387"/>
            </a:xfrm>
            <a:custGeom>
              <a:avLst/>
              <a:gdLst>
                <a:gd name="G0" fmla="+- 13549 0 0"/>
                <a:gd name="G1" fmla="+- 0 0 0"/>
                <a:gd name="G2" fmla="+- 21600 0 0"/>
                <a:gd name="T0" fmla="*/ 16903 w 16903"/>
                <a:gd name="T1" fmla="*/ 21338 h 21600"/>
                <a:gd name="T2" fmla="*/ 0 w 16903"/>
                <a:gd name="T3" fmla="*/ 16822 h 21600"/>
                <a:gd name="T4" fmla="*/ 13549 w 1690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903" h="21600" fill="none" extrusionOk="0">
                  <a:moveTo>
                    <a:pt x="16903" y="21338"/>
                  </a:moveTo>
                  <a:cubicBezTo>
                    <a:pt x="15793" y="21512"/>
                    <a:pt x="14672" y="21600"/>
                    <a:pt x="13549" y="21600"/>
                  </a:cubicBezTo>
                  <a:cubicBezTo>
                    <a:pt x="8619" y="21600"/>
                    <a:pt x="3838" y="19914"/>
                    <a:pt x="-1" y="16822"/>
                  </a:cubicBezTo>
                </a:path>
                <a:path w="16903" h="21600" stroke="0" extrusionOk="0">
                  <a:moveTo>
                    <a:pt x="16903" y="21338"/>
                  </a:moveTo>
                  <a:cubicBezTo>
                    <a:pt x="15793" y="21512"/>
                    <a:pt x="14672" y="21600"/>
                    <a:pt x="13549" y="21600"/>
                  </a:cubicBezTo>
                  <a:cubicBezTo>
                    <a:pt x="8619" y="21600"/>
                    <a:pt x="3838" y="19914"/>
                    <a:pt x="-1" y="16822"/>
                  </a:cubicBezTo>
                  <a:lnTo>
                    <a:pt x="13549" y="0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6083301" y="5030788"/>
              <a:ext cx="149225" cy="138112"/>
            </a:xfrm>
            <a:custGeom>
              <a:avLst/>
              <a:gdLst>
                <a:gd name="T0" fmla="*/ 0 w 94"/>
                <a:gd name="T1" fmla="*/ 0 h 87"/>
                <a:gd name="T2" fmla="*/ 50 w 94"/>
                <a:gd name="T3" fmla="*/ 87 h 87"/>
                <a:gd name="T4" fmla="*/ 94 w 94"/>
                <a:gd name="T5" fmla="*/ 43 h 87"/>
                <a:gd name="T6" fmla="*/ 0 w 94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87">
                  <a:moveTo>
                    <a:pt x="0" y="0"/>
                  </a:moveTo>
                  <a:lnTo>
                    <a:pt x="50" y="87"/>
                  </a:lnTo>
                  <a:lnTo>
                    <a:pt x="94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6059488" y="5145088"/>
              <a:ext cx="14922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726" y="3105150"/>
            <a:ext cx="366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8" name="Picture 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6" y="4010025"/>
            <a:ext cx="366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38" y="1728788"/>
            <a:ext cx="368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080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/>
              <a:t>白蘭氏雞</a:t>
            </a:r>
            <a:r>
              <a:rPr lang="zh-TW" altLang="en-US" sz="3200" dirty="0" smtClean="0"/>
              <a:t>精</a:t>
            </a:r>
            <a:r>
              <a:rPr lang="zh-TW" altLang="en-US" sz="3200" dirty="0"/>
              <a:t>陷</a:t>
            </a:r>
            <a:r>
              <a:rPr lang="zh-TW" altLang="en-US" sz="3200" dirty="0" smtClean="0"/>
              <a:t>在自以為是的增強環路裏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卻未看見兩個抑制環路早已來到</a:t>
            </a:r>
            <a:endParaRPr lang="zh-TW" altLang="en-US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60848"/>
            <a:ext cx="6673924" cy="510555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grpSp>
        <p:nvGrpSpPr>
          <p:cNvPr id="5" name="群組 4"/>
          <p:cNvGrpSpPr/>
          <p:nvPr/>
        </p:nvGrpSpPr>
        <p:grpSpPr>
          <a:xfrm>
            <a:off x="1979712" y="2204864"/>
            <a:ext cx="2952328" cy="2304256"/>
            <a:chOff x="683568" y="1556792"/>
            <a:chExt cx="3600400" cy="2448272"/>
          </a:xfrm>
        </p:grpSpPr>
        <p:sp>
          <p:nvSpPr>
            <p:cNvPr id="6" name="矩形 5"/>
            <p:cNvSpPr/>
            <p:nvPr/>
          </p:nvSpPr>
          <p:spPr>
            <a:xfrm>
              <a:off x="683568" y="1556792"/>
              <a:ext cx="3600400" cy="2448272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859197" y="1556792"/>
              <a:ext cx="2758729" cy="392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solidFill>
                    <a:srgbClr val="FF0000"/>
                  </a:solidFill>
                </a:rPr>
                <a:t>自以為是的心智</a:t>
              </a:r>
              <a:r>
                <a:rPr lang="zh-TW" altLang="en-US" dirty="0">
                  <a:solidFill>
                    <a:srgbClr val="FF0000"/>
                  </a:solidFill>
                </a:rPr>
                <a:t>模式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837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87016"/>
          </a:xfrm>
        </p:spPr>
        <p:txBody>
          <a:bodyPr/>
          <a:lstStyle/>
          <a:p>
            <a:r>
              <a:rPr lang="zh-TW" altLang="en-US" dirty="0"/>
              <a:t>三十億元怎麼虧的</a:t>
            </a:r>
            <a:r>
              <a:rPr lang="zh-TW" altLang="en-US" dirty="0" smtClean="0"/>
              <a:t>？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184576"/>
          </a:xfrm>
          <a:solidFill>
            <a:schemeClr val="bg2"/>
          </a:solidFill>
        </p:spPr>
        <p:txBody>
          <a:bodyPr/>
          <a:lstStyle/>
          <a:p>
            <a:r>
              <a:rPr lang="zh-TW" altLang="en-US" sz="2800" dirty="0" smtClean="0"/>
              <a:t>誰</a:t>
            </a:r>
            <a:r>
              <a:rPr lang="zh-TW" altLang="en-US" sz="2800" dirty="0"/>
              <a:t>都沒料到，造成華碩鉅大虧損的，居然</a:t>
            </a:r>
            <a:r>
              <a:rPr lang="zh-TW" altLang="en-US" sz="2800" dirty="0" smtClean="0"/>
              <a:t>是</a:t>
            </a:r>
            <a:r>
              <a:rPr lang="en-US" altLang="zh-TW" sz="2800" dirty="0" smtClean="0"/>
              <a:t>2007</a:t>
            </a:r>
            <a:r>
              <a:rPr lang="zh-TW" altLang="en-US" sz="2800" dirty="0" smtClean="0"/>
              <a:t>年</a:t>
            </a:r>
            <a:r>
              <a:rPr lang="zh-TW" altLang="en-US" sz="2800" dirty="0"/>
              <a:t>推出的殺手級武器──易</a:t>
            </a:r>
            <a:r>
              <a:rPr lang="en-US" altLang="zh-TW" sz="2800" dirty="0"/>
              <a:t>PC</a:t>
            </a:r>
            <a:r>
              <a:rPr lang="zh-TW" altLang="en-US" sz="2800" dirty="0"/>
              <a:t>（</a:t>
            </a:r>
            <a:r>
              <a:rPr lang="en-US" altLang="zh-TW" sz="2800" dirty="0" err="1" smtClean="0"/>
              <a:t>Eee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PC</a:t>
            </a:r>
            <a:r>
              <a:rPr lang="zh-TW" altLang="en-US" sz="2800" dirty="0" smtClean="0"/>
              <a:t>）：</a:t>
            </a:r>
            <a:endParaRPr lang="en-US" altLang="zh-TW" sz="2800" dirty="0" smtClean="0"/>
          </a:p>
          <a:p>
            <a:pPr lvl="1"/>
            <a:r>
              <a:rPr lang="zh-TW" altLang="zh-TW" sz="2600" dirty="0"/>
              <a:t>一、高估自己：華碩在這一年中的全勝，誤以為掌握全局，太迷信技術，造成天平傾斜，創新無法發揮最大效能</a:t>
            </a:r>
            <a:r>
              <a:rPr lang="zh-TW" altLang="zh-TW" sz="2600" dirty="0" smtClean="0"/>
              <a:t>。</a:t>
            </a:r>
            <a:endParaRPr lang="en-US" altLang="zh-TW" sz="2600" dirty="0" smtClean="0"/>
          </a:p>
          <a:p>
            <a:pPr lvl="1"/>
            <a:r>
              <a:rPr lang="zh-TW" altLang="zh-TW" sz="2600" dirty="0" smtClean="0"/>
              <a:t>二</a:t>
            </a:r>
            <a:r>
              <a:rPr lang="zh-TW" altLang="zh-TW" sz="2600" dirty="0"/>
              <a:t>、低估對手：華碩創新在前，卻無力拉開與對手的差距，造成宏碁才花了半年就趕上華碩</a:t>
            </a:r>
            <a:r>
              <a:rPr lang="en-US" altLang="zh-TW" sz="2600" dirty="0" err="1"/>
              <a:t>Eee</a:t>
            </a:r>
            <a:r>
              <a:rPr lang="en-US" altLang="zh-TW" sz="2600" dirty="0"/>
              <a:t> PC</a:t>
            </a:r>
            <a:r>
              <a:rPr lang="zh-TW" altLang="zh-TW" sz="2600" dirty="0"/>
              <a:t>一年的出貨量</a:t>
            </a:r>
            <a:r>
              <a:rPr lang="zh-TW" altLang="zh-TW" sz="2600" dirty="0" smtClean="0"/>
              <a:t>。</a:t>
            </a:r>
            <a:endParaRPr lang="en-US" altLang="zh-TW" sz="2600" dirty="0" smtClean="0"/>
          </a:p>
          <a:p>
            <a:pPr lvl="1"/>
            <a:r>
              <a:rPr lang="zh-TW" altLang="zh-TW" sz="2600" dirty="0" smtClean="0"/>
              <a:t>三</a:t>
            </a:r>
            <a:r>
              <a:rPr lang="zh-TW" altLang="zh-TW" sz="2600" dirty="0"/>
              <a:t>、錯估情勢：在金融海嘯發生的前後，同業已經在準備過冬，華碩還活在春天的溫柔鄉，</a:t>
            </a:r>
            <a:r>
              <a:rPr lang="en-US" altLang="zh-TW" sz="2600" dirty="0" err="1"/>
              <a:t>Eee</a:t>
            </a:r>
            <a:r>
              <a:rPr lang="en-US" altLang="zh-TW" sz="2600" dirty="0"/>
              <a:t> PC</a:t>
            </a:r>
            <a:r>
              <a:rPr lang="zh-TW" altLang="zh-TW" sz="2600" dirty="0"/>
              <a:t>預估出貨量比實際銷售多了四成，造成庫存暴增。</a:t>
            </a:r>
            <a:endParaRPr lang="zh-TW" altLang="en-US" sz="26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74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60418" name="Picture 2" descr="https://fbcdn-sphotos-h-a.akamaihd.net/hphotos-ak-ash4/524820_445554828867435_87024388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872875" cy="590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55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3979</TotalTime>
  <Words>2685</Words>
  <Application>Microsoft Office PowerPoint</Application>
  <PresentationFormat>如螢幕大小 (4:3)</PresentationFormat>
  <Paragraphs>670</Paragraphs>
  <Slides>44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5</vt:i4>
      </vt:variant>
      <vt:variant>
        <vt:lpstr>投影片標題</vt:lpstr>
      </vt:variant>
      <vt:variant>
        <vt:i4>44</vt:i4>
      </vt:variant>
    </vt:vector>
  </HeadingPairs>
  <TitlesOfParts>
    <vt:vector size="56" baseType="lpstr">
      <vt:lpstr>Gungsuh</vt:lpstr>
      <vt:lpstr>新細明體</vt:lpstr>
      <vt:lpstr>標楷體</vt:lpstr>
      <vt:lpstr>Arial</vt:lpstr>
      <vt:lpstr>Calibri</vt:lpstr>
      <vt:lpstr>Symbol</vt:lpstr>
      <vt:lpstr>Times New Roman</vt:lpstr>
      <vt:lpstr>教學目標</vt:lpstr>
      <vt:lpstr>1_教學目標</vt:lpstr>
      <vt:lpstr>2_教學目標</vt:lpstr>
      <vt:lpstr>3_教學目標</vt:lpstr>
      <vt:lpstr>4_教學目標</vt:lpstr>
      <vt:lpstr>心智模式：系統思考圖示例</vt:lpstr>
      <vt:lpstr>MJ公司CEO原心智模式</vt:lpstr>
      <vt:lpstr>MJ公司CEO調整後心智模式</vt:lpstr>
      <vt:lpstr>MJ公司CEO心智模式調整</vt:lpstr>
      <vt:lpstr>白蘭氏雞精</vt:lpstr>
      <vt:lpstr>白蘭氏雞精陷在自以為是的增強環路裏</vt:lpstr>
      <vt:lpstr>白蘭氏雞精陷在自以為是的增強環路裏 卻未看見兩個抑制環路早已來到</vt:lpstr>
      <vt:lpstr>三十億元怎麼虧的？</vt:lpstr>
      <vt:lpstr>PowerPoint 簡報</vt:lpstr>
      <vt:lpstr>多益成績遇到上限</vt:lpstr>
      <vt:lpstr>多益成績如何超越</vt:lpstr>
      <vt:lpstr>多益成績如何超越</vt:lpstr>
      <vt:lpstr>學業成績總是遇到上限</vt:lpstr>
      <vt:lpstr>浣熊師父的心智模式(以系統思考圖表示)</vt:lpstr>
      <vt:lpstr>心智模式：系統思考圖示例</vt:lpstr>
      <vt:lpstr>心智模式：系統思考圖示例</vt:lpstr>
      <vt:lpstr>PowerPoint 簡報</vt:lpstr>
      <vt:lpstr>捨本逐末－熬夜應付課業壓力</vt:lpstr>
      <vt:lpstr>畢業壓力</vt:lpstr>
      <vt:lpstr>肥胖壓力</vt:lpstr>
      <vt:lpstr>兩種社會系統</vt:lpstr>
      <vt:lpstr>三個和尚的心智模式</vt:lpstr>
      <vt:lpstr>三個和尚的社會系統</vt:lpstr>
      <vt:lpstr>甲仙社會系統</vt:lpstr>
      <vt:lpstr>溝通程序：系統思考圖為媒介</vt:lpstr>
      <vt:lpstr>「北上謀職」系統思考圖(先生)</vt:lpstr>
      <vt:lpstr>  太太的「定居花蓮」系統思考圖(先生)</vt:lpstr>
      <vt:lpstr>  「小朋友的發展」系統思考圖(先生)  </vt:lpstr>
      <vt:lpstr>  太太的「定居花蓮」系統思考圖(太太)</vt:lpstr>
      <vt:lpstr>「小朋友的發展」系統思考圖(太太)  </vt:lpstr>
      <vt:lpstr>整合後的系統思考圖 </vt:lpstr>
      <vt:lpstr>賦予變數權重後的系統思考圖</vt:lpstr>
      <vt:lpstr>系統思考圖的妙用： 先生北部謀職？還是續留東部？</vt:lpstr>
      <vt:lpstr>甘迺迪總統第一次正式會議</vt:lpstr>
      <vt:lpstr>甘迺迪總統對軍方對策的心智模式</vt:lpstr>
      <vt:lpstr>軍方的心智模式</vt:lpstr>
      <vt:lpstr>五十年前古巴飛彈危機</vt:lpstr>
      <vt:lpstr>古巴危機的表象解與根本解</vt:lpstr>
      <vt:lpstr>人生的意義</vt:lpstr>
      <vt:lpstr>系統轉移</vt:lpstr>
      <vt:lpstr>改革為何失敗？</vt:lpstr>
      <vt:lpstr>執政黨改革為何失敗？</vt:lpstr>
      <vt:lpstr>台灣米酒走到配銷末途之歷程</vt:lpstr>
      <vt:lpstr>PowerPoint 簡報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心智互動工具：系統思考圖</dc:title>
  <dc:creator>Your User Name</dc:creator>
  <cp:lastModifiedBy>李國光</cp:lastModifiedBy>
  <cp:revision>59</cp:revision>
  <dcterms:created xsi:type="dcterms:W3CDTF">2010-07-14T01:53:22Z</dcterms:created>
  <dcterms:modified xsi:type="dcterms:W3CDTF">2020-11-20T06:56:32Z</dcterms:modified>
</cp:coreProperties>
</file>